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4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2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5.xml" ContentType="application/vnd.openxmlformats-officedocument.presentationml.notesSlide+xml"/>
  <Override PartName="/ppt/charts/chart2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3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3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3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3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6.xml" ContentType="application/vnd.openxmlformats-officedocument.presentationml.notesSlide+xml"/>
  <Override PartName="/ppt/charts/chart3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35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36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37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38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39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40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43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50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51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52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45"/>
  </p:notesMasterIdLst>
  <p:handoutMasterIdLst>
    <p:handoutMasterId r:id="rId46"/>
  </p:handoutMasterIdLst>
  <p:sldIdLst>
    <p:sldId id="915" r:id="rId3"/>
    <p:sldId id="917" r:id="rId4"/>
    <p:sldId id="918" r:id="rId5"/>
    <p:sldId id="923" r:id="rId6"/>
    <p:sldId id="977" r:id="rId7"/>
    <p:sldId id="926" r:id="rId8"/>
    <p:sldId id="927" r:id="rId9"/>
    <p:sldId id="928" r:id="rId10"/>
    <p:sldId id="960" r:id="rId11"/>
    <p:sldId id="931" r:id="rId12"/>
    <p:sldId id="932" r:id="rId13"/>
    <p:sldId id="933" r:id="rId14"/>
    <p:sldId id="961" r:id="rId15"/>
    <p:sldId id="962" r:id="rId16"/>
    <p:sldId id="978" r:id="rId17"/>
    <p:sldId id="935" r:id="rId18"/>
    <p:sldId id="963" r:id="rId19"/>
    <p:sldId id="936" r:id="rId20"/>
    <p:sldId id="964" r:id="rId21"/>
    <p:sldId id="979" r:id="rId22"/>
    <p:sldId id="940" r:id="rId23"/>
    <p:sldId id="965" r:id="rId24"/>
    <p:sldId id="943" r:id="rId25"/>
    <p:sldId id="980" r:id="rId26"/>
    <p:sldId id="947" r:id="rId27"/>
    <p:sldId id="968" r:id="rId28"/>
    <p:sldId id="948" r:id="rId29"/>
    <p:sldId id="969" r:id="rId30"/>
    <p:sldId id="949" r:id="rId31"/>
    <p:sldId id="921" r:id="rId32"/>
    <p:sldId id="970" r:id="rId33"/>
    <p:sldId id="981" r:id="rId34"/>
    <p:sldId id="971" r:id="rId35"/>
    <p:sldId id="973" r:id="rId36"/>
    <p:sldId id="946" r:id="rId37"/>
    <p:sldId id="972" r:id="rId38"/>
    <p:sldId id="955" r:id="rId39"/>
    <p:sldId id="954" r:id="rId40"/>
    <p:sldId id="957" r:id="rId41"/>
    <p:sldId id="958" r:id="rId42"/>
    <p:sldId id="956" r:id="rId43"/>
    <p:sldId id="974" r:id="rId44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ara Morais" initials="SM" lastIdx="14" clrIdx="6">
    <p:extLst>
      <p:ext uri="{19B8F6BF-5375-455C-9EA6-DF929625EA0E}">
        <p15:presenceInfo xmlns:p15="http://schemas.microsoft.com/office/powerpoint/2012/main" userId="Sara Morais" providerId="None"/>
      </p:ext>
    </p:extLst>
  </p:cmAuthor>
  <p:cmAuthor id="1" name="PAULINA ANDREA JARA ARMIJO" initials="PAJA" lastIdx="3" clrIdx="0"/>
  <p:cmAuthor id="8" name="Felix Puebla" initials="FP" lastIdx="9" clrIdx="7">
    <p:extLst>
      <p:ext uri="{19B8F6BF-5375-455C-9EA6-DF929625EA0E}">
        <p15:presenceInfo xmlns:p15="http://schemas.microsoft.com/office/powerpoint/2012/main" userId="S-1-5-21-3526352380-3910032261-1101067673-1120" providerId="AD"/>
      </p:ext>
    </p:extLst>
  </p:cmAuthor>
  <p:cmAuthor id="2" name="Administrador" initials="A" lastIdx="1" clrIdx="1">
    <p:extLst>
      <p:ext uri="{19B8F6BF-5375-455C-9EA6-DF929625EA0E}">
        <p15:presenceInfo xmlns:p15="http://schemas.microsoft.com/office/powerpoint/2012/main" userId="Administrador" providerId="None"/>
      </p:ext>
    </p:extLst>
  </p:cmAuthor>
  <p:cmAuthor id="3" name="Administrador" initials="A [2]" lastIdx="8" clrIdx="2">
    <p:extLst>
      <p:ext uri="{19B8F6BF-5375-455C-9EA6-DF929625EA0E}">
        <p15:presenceInfo xmlns:p15="http://schemas.microsoft.com/office/powerpoint/2012/main" userId="S::madrid@gad3.onmicrosoft.com::24c60577-fa6b-42fd-837a-e828390f7990" providerId="AD"/>
      </p:ext>
    </p:extLst>
  </p:cmAuthor>
  <p:cmAuthor id="4" name="Itziar Francin" initials="IF" lastIdx="52" clrIdx="3">
    <p:extLst>
      <p:ext uri="{19B8F6BF-5375-455C-9EA6-DF929625EA0E}">
        <p15:presenceInfo xmlns:p15="http://schemas.microsoft.com/office/powerpoint/2012/main" userId="S::itziar.francin@gad3.com::7a1d66a4-4bb7-4562-a263-127d5994f30f" providerId="AD"/>
      </p:ext>
    </p:extLst>
  </p:cmAuthor>
  <p:cmAuthor id="5" name="Felix  Puebla" initials="FP" lastIdx="37" clrIdx="4">
    <p:extLst>
      <p:ext uri="{19B8F6BF-5375-455C-9EA6-DF929625EA0E}">
        <p15:presenceInfo xmlns:p15="http://schemas.microsoft.com/office/powerpoint/2012/main" userId="Felix  Puebla" providerId="None"/>
      </p:ext>
    </p:extLst>
  </p:cmAuthor>
  <p:cmAuthor id="6" name="Javier Sánchez" initials="JS" lastIdx="1" clrIdx="5">
    <p:extLst>
      <p:ext uri="{19B8F6BF-5375-455C-9EA6-DF929625EA0E}">
        <p15:presenceInfo xmlns:p15="http://schemas.microsoft.com/office/powerpoint/2012/main" userId="S::javier.sanchez@gad3.com::92d1590a-3507-4b88-af23-cacf5d29709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0066"/>
    <a:srgbClr val="F7EAE9"/>
    <a:srgbClr val="B1649A"/>
    <a:srgbClr val="FFCD00"/>
    <a:srgbClr val="D76525"/>
    <a:srgbClr val="469E42"/>
    <a:srgbClr val="33BFEC"/>
    <a:srgbClr val="D87A46"/>
    <a:srgbClr val="FFC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E1D69A-9DAB-42BB-BF81-6FC8416627F7}" v="572" dt="2021-07-30T08:50:31.232"/>
    <p1510:client id="{E9905137-E88A-4C36-8395-00A7A810E373}" v="38" dt="2021-07-29T10:38:49.853"/>
    <p1510:client id="{F334645B-1152-44D1-BA0E-299D79C0C6D8}" v="643" dt="2021-07-30T09:11:23.3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644764166098534E-2"/>
          <c:y val="9.1415922901288124E-2"/>
          <c:w val="0.97947552994531706"/>
          <c:h val="0.757375764173205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F6-4B23-B374-CB3F65885D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25-34 años</c:v>
                </c:pt>
                <c:pt idx="1">
                  <c:v>35-44 años</c:v>
                </c:pt>
                <c:pt idx="2">
                  <c:v>45-54 años</c:v>
                </c:pt>
                <c:pt idx="3">
                  <c:v>55-75 años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6.31</c:v>
                </c:pt>
                <c:pt idx="1">
                  <c:v>47.3</c:v>
                </c:pt>
                <c:pt idx="2">
                  <c:v>37.799999999999997</c:v>
                </c:pt>
                <c:pt idx="3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F6-4B23-B374-CB3F65885D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927305599"/>
        <c:axId val="5002703"/>
      </c:barChart>
      <c:catAx>
        <c:axId val="1927305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002703"/>
        <c:crosses val="autoZero"/>
        <c:auto val="1"/>
        <c:lblAlgn val="ctr"/>
        <c:lblOffset val="100"/>
        <c:noMultiLvlLbl val="0"/>
      </c:catAx>
      <c:valAx>
        <c:axId val="50027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27305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Ha fortalecido las relaciones en mi familia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Andalucía</c:v>
                </c:pt>
                <c:pt idx="1">
                  <c:v>Extremadura</c:v>
                </c:pt>
                <c:pt idx="2">
                  <c:v>Comunidad Valenciana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Hoja1!$B$2:$F$2</c:f>
              <c:numCache>
                <c:formatCode>0.0</c:formatCode>
                <c:ptCount val="5"/>
                <c:pt idx="0">
                  <c:v>38.297872340425535</c:v>
                </c:pt>
                <c:pt idx="1">
                  <c:v>31.182795698924732</c:v>
                </c:pt>
                <c:pt idx="2">
                  <c:v>39.631336405529957</c:v>
                </c:pt>
                <c:pt idx="3">
                  <c:v>46.408839779005525</c:v>
                </c:pt>
                <c:pt idx="4">
                  <c:v>33.720930232558139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FE-4597-9A1E-38C5CB484962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Mantenemos la misma relación que antes de la pandemia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Andalucía</c:v>
                </c:pt>
                <c:pt idx="1">
                  <c:v>Extremadura</c:v>
                </c:pt>
                <c:pt idx="2">
                  <c:v>Comunidad Valenciana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Hoja1!$B$3:$F$3</c:f>
              <c:numCache>
                <c:formatCode>0.0</c:formatCode>
                <c:ptCount val="5"/>
                <c:pt idx="0">
                  <c:v>53.617021276595743</c:v>
                </c:pt>
                <c:pt idx="1">
                  <c:v>63.44086021505376</c:v>
                </c:pt>
                <c:pt idx="2">
                  <c:v>53.456221198156683</c:v>
                </c:pt>
                <c:pt idx="3">
                  <c:v>49.171270718232044</c:v>
                </c:pt>
                <c:pt idx="4">
                  <c:v>58.527131782945737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FE-4597-9A1E-38C5CB484962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El exceso de contacto nos ha distanciado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Andalucía</c:v>
                </c:pt>
                <c:pt idx="1">
                  <c:v>Extremadura</c:v>
                </c:pt>
                <c:pt idx="2">
                  <c:v>Comunidad Valenciana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Hoja1!$B$4:$F$4</c:f>
              <c:numCache>
                <c:formatCode>0.0</c:formatCode>
                <c:ptCount val="5"/>
                <c:pt idx="0">
                  <c:v>5.957446808510638</c:v>
                </c:pt>
                <c:pt idx="1">
                  <c:v>5.376344086021505</c:v>
                </c:pt>
                <c:pt idx="2">
                  <c:v>5.9907834101382491</c:v>
                </c:pt>
                <c:pt idx="3">
                  <c:v>2.7624309392265194</c:v>
                </c:pt>
                <c:pt idx="4">
                  <c:v>4.2635658914728678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FE-4597-9A1E-38C5CB484962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NS/NC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Andalucía</c:v>
                </c:pt>
                <c:pt idx="1">
                  <c:v>Extremadura</c:v>
                </c:pt>
                <c:pt idx="2">
                  <c:v>Comunidad Valenciana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Hoja1!$B$5:$F$5</c:f>
              <c:numCache>
                <c:formatCode>General</c:formatCode>
                <c:ptCount val="5"/>
                <c:pt idx="0" formatCode="0.0">
                  <c:v>2.1276595744680851</c:v>
                </c:pt>
                <c:pt idx="2" formatCode="0.0">
                  <c:v>0.92165898617511521</c:v>
                </c:pt>
                <c:pt idx="3" formatCode="0.0">
                  <c:v>1.6574585635359116</c:v>
                </c:pt>
                <c:pt idx="4" formatCode="0.0">
                  <c:v>3.4883720930232558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FE-4597-9A1E-38C5CB48496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51232448"/>
        <c:axId val="551226544"/>
      </c:barChart>
      <c:catAx>
        <c:axId val="55123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51226544"/>
        <c:crosses val="autoZero"/>
        <c:auto val="1"/>
        <c:lblAlgn val="ctr"/>
        <c:lblOffset val="100"/>
        <c:noMultiLvlLbl val="0"/>
      </c:catAx>
      <c:valAx>
        <c:axId val="5512265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123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 algn="just">
              <a:defRPr sz="1100" b="1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algn="just">
              <a:defRPr sz="1100" b="1" i="0" u="none" strike="noStrike" kern="120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algn="just">
              <a:defRPr sz="11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 algn="just">
              <a:defRPr sz="11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ayout>
        <c:manualLayout>
          <c:xMode val="edge"/>
          <c:yMode val="edge"/>
          <c:x val="0"/>
          <c:y val="1.9536522914264661E-2"/>
          <c:w val="0.99530057221816304"/>
          <c:h val="8.87831130603193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050" b="1" i="0" u="none" strike="noStrike" kern="1200" baseline="0">
              <a:solidFill>
                <a:srgbClr val="E6E6E6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20907989342805"/>
          <c:y val="7.7863344866541576E-2"/>
          <c:w val="0.68979092010657195"/>
          <c:h val="0.8405915527484774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1º 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1D0-4D88-BBBA-7FBAC725031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1D0-4D88-BBBA-7FBAC725031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1D0-4D88-BBBA-7FBAC72503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A valorar lo que verdaderamente es importante</c:v>
                </c:pt>
                <c:pt idx="1">
                  <c:v>A valorar y cuidar mejor las relaciones familiares</c:v>
                </c:pt>
                <c:pt idx="2">
                  <c:v>A valorar mejor la salud</c:v>
                </c:pt>
                <c:pt idx="3">
                  <c:v>A mantener el contacto con los familiares a pesar de la distancia</c:v>
                </c:pt>
                <c:pt idx="4">
                  <c:v>A valorar mejor la necesidad de conciliar y que se impulsen distintas medidas de apoyo a la conciliación</c:v>
                </c:pt>
                <c:pt idx="5">
                  <c:v>A valorar mejor la necesidad de fomentar el teletrabajo para poder conciliar</c:v>
                </c:pt>
              </c:strCache>
            </c:strRef>
          </c:cat>
          <c:val>
            <c:numRef>
              <c:f>Hoja1!$B$2:$B$7</c:f>
              <c:numCache>
                <c:formatCode>####.0</c:formatCode>
                <c:ptCount val="6"/>
                <c:pt idx="0">
                  <c:v>35.738255033557046</c:v>
                </c:pt>
                <c:pt idx="1">
                  <c:v>22.762863534675617</c:v>
                </c:pt>
                <c:pt idx="2">
                  <c:v>18.512304250559286</c:v>
                </c:pt>
                <c:pt idx="3">
                  <c:v>9.8993288590604021</c:v>
                </c:pt>
                <c:pt idx="4">
                  <c:v>7.2147651006711406</c:v>
                </c:pt>
                <c:pt idx="5">
                  <c:v>5.8724832214765099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D0-4D88-BBBA-7FBAC725031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2º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A valorar lo que verdaderamente es importante</c:v>
                </c:pt>
                <c:pt idx="1">
                  <c:v>A valorar y cuidar mejor las relaciones familiares</c:v>
                </c:pt>
                <c:pt idx="2">
                  <c:v>A valorar mejor la salud</c:v>
                </c:pt>
                <c:pt idx="3">
                  <c:v>A mantener el contacto con los familiares a pesar de la distancia</c:v>
                </c:pt>
                <c:pt idx="4">
                  <c:v>A valorar mejor la necesidad de conciliar y que se impulsen distintas medidas de apoyo a la conciliación</c:v>
                </c:pt>
                <c:pt idx="5">
                  <c:v>A valorar mejor la necesidad de fomentar el teletrabajo para poder conciliar</c:v>
                </c:pt>
              </c:strCache>
            </c:strRef>
          </c:cat>
          <c:val>
            <c:numRef>
              <c:f>Hoja1!$C$2:$C$7</c:f>
              <c:numCache>
                <c:formatCode>####.0</c:formatCode>
                <c:ptCount val="6"/>
                <c:pt idx="0">
                  <c:v>15.044742729306488</c:v>
                </c:pt>
                <c:pt idx="1">
                  <c:v>26.845637583892618</c:v>
                </c:pt>
                <c:pt idx="2">
                  <c:v>21.420581655480984</c:v>
                </c:pt>
                <c:pt idx="3">
                  <c:v>17.449664429530202</c:v>
                </c:pt>
                <c:pt idx="4">
                  <c:v>10.682326621923938</c:v>
                </c:pt>
                <c:pt idx="5">
                  <c:v>8.5570469798657722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D0-4D88-BBBA-7FBAC725031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3º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A valorar lo que verdaderamente es importante</c:v>
                </c:pt>
                <c:pt idx="1">
                  <c:v>A valorar y cuidar mejor las relaciones familiares</c:v>
                </c:pt>
                <c:pt idx="2">
                  <c:v>A valorar mejor la salud</c:v>
                </c:pt>
                <c:pt idx="3">
                  <c:v>A mantener el contacto con los familiares a pesar de la distancia</c:v>
                </c:pt>
                <c:pt idx="4">
                  <c:v>A valorar mejor la necesidad de conciliar y que se impulsen distintas medidas de apoyo a la conciliación</c:v>
                </c:pt>
                <c:pt idx="5">
                  <c:v>A valorar mejor la necesidad de fomentar el teletrabajo para poder conciliar</c:v>
                </c:pt>
              </c:strCache>
            </c:strRef>
          </c:cat>
          <c:val>
            <c:numRef>
              <c:f>Hoja1!$D$2:$D$7</c:f>
              <c:numCache>
                <c:formatCode>####.0</c:formatCode>
                <c:ptCount val="6"/>
                <c:pt idx="0">
                  <c:v>10.682326621923938</c:v>
                </c:pt>
                <c:pt idx="1">
                  <c:v>20.693512304250561</c:v>
                </c:pt>
                <c:pt idx="2">
                  <c:v>23.210290827740494</c:v>
                </c:pt>
                <c:pt idx="3">
                  <c:v>20.190156599552573</c:v>
                </c:pt>
                <c:pt idx="4">
                  <c:v>13.870246085011185</c:v>
                </c:pt>
                <c:pt idx="5">
                  <c:v>11.353467561521253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1D0-4D88-BBBA-7FBAC725031B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4º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A valorar lo que verdaderamente es importante</c:v>
                </c:pt>
                <c:pt idx="1">
                  <c:v>A valorar y cuidar mejor las relaciones familiares</c:v>
                </c:pt>
                <c:pt idx="2">
                  <c:v>A valorar mejor la salud</c:v>
                </c:pt>
                <c:pt idx="3">
                  <c:v>A mantener el contacto con los familiares a pesar de la distancia</c:v>
                </c:pt>
                <c:pt idx="4">
                  <c:v>A valorar mejor la necesidad de conciliar y que se impulsen distintas medidas de apoyo a la conciliación</c:v>
                </c:pt>
                <c:pt idx="5">
                  <c:v>A valorar mejor la necesidad de fomentar el teletrabajo para poder conciliar</c:v>
                </c:pt>
              </c:strCache>
            </c:strRef>
          </c:cat>
          <c:val>
            <c:numRef>
              <c:f>Hoja1!$E$2:$E$7</c:f>
              <c:numCache>
                <c:formatCode>####.0</c:formatCode>
                <c:ptCount val="6"/>
                <c:pt idx="0">
                  <c:v>11.185682326621924</c:v>
                </c:pt>
                <c:pt idx="1">
                  <c:v>13.814317673378076</c:v>
                </c:pt>
                <c:pt idx="2">
                  <c:v>18.903803131991051</c:v>
                </c:pt>
                <c:pt idx="3">
                  <c:v>23.937360178970916</c:v>
                </c:pt>
                <c:pt idx="4">
                  <c:v>17.50559284116331</c:v>
                </c:pt>
                <c:pt idx="5">
                  <c:v>14.65324384787472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2D-46C1-B229-52EE20EA86DC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5º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A valorar lo que verdaderamente es importante</c:v>
                </c:pt>
                <c:pt idx="1">
                  <c:v>A valorar y cuidar mejor las relaciones familiares</c:v>
                </c:pt>
                <c:pt idx="2">
                  <c:v>A valorar mejor la salud</c:v>
                </c:pt>
                <c:pt idx="3">
                  <c:v>A mantener el contacto con los familiares a pesar de la distancia</c:v>
                </c:pt>
                <c:pt idx="4">
                  <c:v>A valorar mejor la necesidad de conciliar y que se impulsen distintas medidas de apoyo a la conciliación</c:v>
                </c:pt>
                <c:pt idx="5">
                  <c:v>A valorar mejor la necesidad de fomentar el teletrabajo para poder conciliar</c:v>
                </c:pt>
              </c:strCache>
            </c:strRef>
          </c:cat>
          <c:val>
            <c:numRef>
              <c:f>Hoja1!$F$2:$F$7</c:f>
              <c:numCache>
                <c:formatCode>####.0</c:formatCode>
                <c:ptCount val="6"/>
                <c:pt idx="0">
                  <c:v>10.067114093959731</c:v>
                </c:pt>
                <c:pt idx="1">
                  <c:v>9.4519015659955254</c:v>
                </c:pt>
                <c:pt idx="2">
                  <c:v>9.9552572706935116</c:v>
                </c:pt>
                <c:pt idx="3">
                  <c:v>15.548098434004475</c:v>
                </c:pt>
                <c:pt idx="4">
                  <c:v>32.885906040268459</c:v>
                </c:pt>
                <c:pt idx="5">
                  <c:v>22.091722595078298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12D-46C1-B229-52EE20EA86DC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6º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A valorar lo que verdaderamente es importante</c:v>
                </c:pt>
                <c:pt idx="1">
                  <c:v>A valorar y cuidar mejor las relaciones familiares</c:v>
                </c:pt>
                <c:pt idx="2">
                  <c:v>A valorar mejor la salud</c:v>
                </c:pt>
                <c:pt idx="3">
                  <c:v>A mantener el contacto con los familiares a pesar de la distancia</c:v>
                </c:pt>
                <c:pt idx="4">
                  <c:v>A valorar mejor la necesidad de conciliar y que se impulsen distintas medidas de apoyo a la conciliación</c:v>
                </c:pt>
                <c:pt idx="5">
                  <c:v>A valorar mejor la necesidad de fomentar el teletrabajo para poder conciliar</c:v>
                </c:pt>
              </c:strCache>
            </c:strRef>
          </c:cat>
          <c:val>
            <c:numRef>
              <c:f>Hoja1!$G$2:$G$7</c:f>
              <c:numCache>
                <c:formatCode>####.0</c:formatCode>
                <c:ptCount val="6"/>
                <c:pt idx="0">
                  <c:v>17.281879194630871</c:v>
                </c:pt>
                <c:pt idx="1">
                  <c:v>6.4317673378076066</c:v>
                </c:pt>
                <c:pt idx="2">
                  <c:v>7.9977628635346756</c:v>
                </c:pt>
                <c:pt idx="3">
                  <c:v>12.975391498881432</c:v>
                </c:pt>
                <c:pt idx="4">
                  <c:v>17.841163310961967</c:v>
                </c:pt>
                <c:pt idx="5">
                  <c:v>37.472035794183448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12D-46C1-B229-52EE20EA86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90090240"/>
        <c:axId val="190088704"/>
      </c:barChart>
      <c:valAx>
        <c:axId val="190088704"/>
        <c:scaling>
          <c:orientation val="minMax"/>
        </c:scaling>
        <c:delete val="1"/>
        <c:axPos val="t"/>
        <c:numFmt formatCode="####.0" sourceLinked="1"/>
        <c:majorTickMark val="none"/>
        <c:minorTickMark val="none"/>
        <c:tickLblPos val="nextTo"/>
        <c:crossAx val="190090240"/>
        <c:crosses val="autoZero"/>
        <c:crossBetween val="between"/>
      </c:valAx>
      <c:catAx>
        <c:axId val="1900902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0088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ayout>
        <c:manualLayout>
          <c:xMode val="edge"/>
          <c:yMode val="edge"/>
          <c:x val="0.29891016792912567"/>
          <c:y val="1.7280490831230261E-2"/>
          <c:w val="0.54608284901495863"/>
          <c:h val="5.85826732985129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985-40F6-8DB4-78C5899EAA8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985-40F6-8DB4-78C5899EAA8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985-40F6-8DB4-78C5899EAA8D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985-40F6-8DB4-78C5899EAA8D}"/>
              </c:ext>
            </c:extLst>
          </c:dPt>
          <c:dLbls>
            <c:dLbl>
              <c:idx val="0"/>
              <c:layout>
                <c:manualLayout>
                  <c:x val="-8.7452745490729613E-4"/>
                  <c:y val="-5.19688587993089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85-40F6-8DB4-78C5899EAA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A valorar lo que verdaderamente es importante</c:v>
                </c:pt>
                <c:pt idx="1">
                  <c:v>A valorar y cuidar mejor las relaciones familiares</c:v>
                </c:pt>
                <c:pt idx="2">
                  <c:v>A valorar mejor la salud</c:v>
                </c:pt>
                <c:pt idx="3">
                  <c:v>A mantener el contacto con los familiares a pesar de la distancia</c:v>
                </c:pt>
                <c:pt idx="4">
                  <c:v>A valorar mejor la necesidad de conciliar y que se impulsen distintas medidas de apoyo a la conciliación</c:v>
                </c:pt>
                <c:pt idx="5">
                  <c:v>A valorar mejor la necesidad de fomentar el teletrabajo para poder conciliar</c:v>
                </c:pt>
              </c:strCache>
            </c:strRef>
          </c:cat>
          <c:val>
            <c:numRef>
              <c:f>Hoja1!$B$2:$B$7</c:f>
              <c:numCache>
                <c:formatCode>0.0</c:formatCode>
                <c:ptCount val="6"/>
                <c:pt idx="0">
                  <c:v>4.0335570469798654</c:v>
                </c:pt>
                <c:pt idx="1">
                  <c:v>4.2035794183445212</c:v>
                </c:pt>
                <c:pt idx="2">
                  <c:v>3.9563758389261761</c:v>
                </c:pt>
                <c:pt idx="3">
                  <c:v>3.4328859060402719</c:v>
                </c:pt>
                <c:pt idx="4">
                  <c:v>2.8831096196867989</c:v>
                </c:pt>
                <c:pt idx="5">
                  <c:v>2.4904921700223728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85-40F6-8DB4-78C5899EAA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3144192"/>
        <c:axId val="53219712"/>
      </c:barChart>
      <c:catAx>
        <c:axId val="5314419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53219712"/>
        <c:crosses val="autoZero"/>
        <c:auto val="1"/>
        <c:lblAlgn val="ctr"/>
        <c:lblOffset val="100"/>
        <c:noMultiLvlLbl val="0"/>
      </c:catAx>
      <c:valAx>
        <c:axId val="53219712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5314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26731014039777"/>
          <c:y val="0.27473474072586906"/>
          <c:w val="0.84373268985960226"/>
          <c:h val="0.722657176300347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 valorar lo que verdaderamente es importante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68A-4CA3-BB9F-B600921E4DE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68A-4CA3-BB9F-B600921E4DE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68A-4CA3-BB9F-B600921E4D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2 Hijos</c:v>
                </c:pt>
                <c:pt idx="1">
                  <c:v>3 Hijos</c:v>
                </c:pt>
                <c:pt idx="2">
                  <c:v>4 Hijos</c:v>
                </c:pt>
                <c:pt idx="3">
                  <c:v>5 Hijos</c:v>
                </c:pt>
                <c:pt idx="4">
                  <c:v>6 o más hijos</c:v>
                </c:pt>
              </c:strCache>
            </c:strRef>
          </c:cat>
          <c:val>
            <c:numRef>
              <c:f>Hoja1!$B$2:$B$6</c:f>
              <c:numCache>
                <c:formatCode>####.0</c:formatCode>
                <c:ptCount val="5"/>
                <c:pt idx="0">
                  <c:v>23.148148148148149</c:v>
                </c:pt>
                <c:pt idx="1">
                  <c:v>36.437908496732028</c:v>
                </c:pt>
                <c:pt idx="2">
                  <c:v>37.588652482269502</c:v>
                </c:pt>
                <c:pt idx="3">
                  <c:v>27.659574468085108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8A-4CA3-BB9F-B600921E4DE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 valorar y cuidar mejor las relaciones familiares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2 Hijos</c:v>
                </c:pt>
                <c:pt idx="1">
                  <c:v>3 Hijos</c:v>
                </c:pt>
                <c:pt idx="2">
                  <c:v>4 Hijos</c:v>
                </c:pt>
                <c:pt idx="3">
                  <c:v>5 Hijos</c:v>
                </c:pt>
                <c:pt idx="4">
                  <c:v>6 o más hijos</c:v>
                </c:pt>
              </c:strCache>
            </c:strRef>
          </c:cat>
          <c:val>
            <c:numRef>
              <c:f>Hoja1!$C$2:$C$6</c:f>
              <c:numCache>
                <c:formatCode>####.0</c:formatCode>
                <c:ptCount val="5"/>
                <c:pt idx="0">
                  <c:v>21.296296296296298</c:v>
                </c:pt>
                <c:pt idx="1">
                  <c:v>21.977124183006534</c:v>
                </c:pt>
                <c:pt idx="2">
                  <c:v>23.049645390070921</c:v>
                </c:pt>
                <c:pt idx="3">
                  <c:v>23.404255319148938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8A-4CA3-BB9F-B600921E4DE4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A valorar mejor la salud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2 Hijos</c:v>
                </c:pt>
                <c:pt idx="1">
                  <c:v>3 Hijos</c:v>
                </c:pt>
                <c:pt idx="2">
                  <c:v>4 Hijos</c:v>
                </c:pt>
                <c:pt idx="3">
                  <c:v>5 Hijos</c:v>
                </c:pt>
                <c:pt idx="4">
                  <c:v>6 o más hijos</c:v>
                </c:pt>
              </c:strCache>
            </c:strRef>
          </c:cat>
          <c:val>
            <c:numRef>
              <c:f>Hoja1!$D$2:$D$6</c:f>
              <c:numCache>
                <c:formatCode>####.0</c:formatCode>
                <c:ptCount val="5"/>
                <c:pt idx="0">
                  <c:v>27.777777777777779</c:v>
                </c:pt>
                <c:pt idx="1">
                  <c:v>18.790849673202615</c:v>
                </c:pt>
                <c:pt idx="2">
                  <c:v>15.957446808510639</c:v>
                </c:pt>
                <c:pt idx="3">
                  <c:v>21.276595744680851</c:v>
                </c:pt>
                <c:pt idx="4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68A-4CA3-BB9F-B600921E4DE4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A mantener el contacto con los familiares a pesar de la distancia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2 Hijos</c:v>
                </c:pt>
                <c:pt idx="1">
                  <c:v>3 Hijos</c:v>
                </c:pt>
                <c:pt idx="2">
                  <c:v>4 Hijos</c:v>
                </c:pt>
                <c:pt idx="3">
                  <c:v>5 Hijos</c:v>
                </c:pt>
                <c:pt idx="4">
                  <c:v>6 o más hijos</c:v>
                </c:pt>
              </c:strCache>
            </c:strRef>
          </c:cat>
          <c:val>
            <c:numRef>
              <c:f>Hoja1!$E$2:$E$6</c:f>
              <c:numCache>
                <c:formatCode>####.0</c:formatCode>
                <c:ptCount val="5"/>
                <c:pt idx="0">
                  <c:v>12.037037037037036</c:v>
                </c:pt>
                <c:pt idx="1">
                  <c:v>9.477124183006536</c:v>
                </c:pt>
                <c:pt idx="2">
                  <c:v>9.9290780141843964</c:v>
                </c:pt>
                <c:pt idx="3">
                  <c:v>14.893617021276595</c:v>
                </c:pt>
                <c:pt idx="4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68A-4CA3-BB9F-B600921E4DE4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A valorar mejor la necesidad de conciliar y que se impulsen distintas medidas de apoyo a la conciliación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2 Hijos</c:v>
                </c:pt>
                <c:pt idx="1">
                  <c:v>3 Hijos</c:v>
                </c:pt>
                <c:pt idx="2">
                  <c:v>4 Hijos</c:v>
                </c:pt>
                <c:pt idx="3">
                  <c:v>5 Hijos</c:v>
                </c:pt>
                <c:pt idx="4">
                  <c:v>6 o más hijos</c:v>
                </c:pt>
              </c:strCache>
            </c:strRef>
          </c:cat>
          <c:val>
            <c:numRef>
              <c:f>Hoja1!$F$2:$F$6</c:f>
              <c:numCache>
                <c:formatCode>####.0</c:formatCode>
                <c:ptCount val="5"/>
                <c:pt idx="0">
                  <c:v>7.4074074074074066</c:v>
                </c:pt>
                <c:pt idx="1">
                  <c:v>8.0882352941176467</c:v>
                </c:pt>
                <c:pt idx="2">
                  <c:v>6.0283687943262407</c:v>
                </c:pt>
                <c:pt idx="3">
                  <c:v>4.2553191489361701</c:v>
                </c:pt>
                <c:pt idx="4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68A-4CA3-BB9F-B600921E4DE4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A valorar mejor la necesidad de fomentar el teletrabajo para poder conciliar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2 Hijos</c:v>
                </c:pt>
                <c:pt idx="1">
                  <c:v>3 Hijos</c:v>
                </c:pt>
                <c:pt idx="2">
                  <c:v>4 Hijos</c:v>
                </c:pt>
                <c:pt idx="3">
                  <c:v>5 Hijos</c:v>
                </c:pt>
                <c:pt idx="4">
                  <c:v>6 o más hijos</c:v>
                </c:pt>
              </c:strCache>
            </c:strRef>
          </c:cat>
          <c:val>
            <c:numRef>
              <c:f>Hoja1!$G$2:$G$6</c:f>
              <c:numCache>
                <c:formatCode>####.0</c:formatCode>
                <c:ptCount val="5"/>
                <c:pt idx="0">
                  <c:v>8.3333333333333339</c:v>
                </c:pt>
                <c:pt idx="1">
                  <c:v>5.2287581699346406</c:v>
                </c:pt>
                <c:pt idx="2">
                  <c:v>7.4468085106382977</c:v>
                </c:pt>
                <c:pt idx="3">
                  <c:v>8.5106382978723403</c:v>
                </c:pt>
                <c:pt idx="4">
                  <c:v>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68A-4CA3-BB9F-B600921E4D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0090240"/>
        <c:axId val="190088704"/>
      </c:barChart>
      <c:valAx>
        <c:axId val="190088704"/>
        <c:scaling>
          <c:orientation val="minMax"/>
          <c:max val="100"/>
        </c:scaling>
        <c:delete val="1"/>
        <c:axPos val="t"/>
        <c:numFmt formatCode="####.0" sourceLinked="1"/>
        <c:majorTickMark val="out"/>
        <c:minorTickMark val="none"/>
        <c:tickLblPos val="nextTo"/>
        <c:crossAx val="190090240"/>
        <c:crosses val="autoZero"/>
        <c:crossBetween val="between"/>
      </c:valAx>
      <c:catAx>
        <c:axId val="19009024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0088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ayout>
        <c:manualLayout>
          <c:xMode val="edge"/>
          <c:yMode val="edge"/>
          <c:x val="0"/>
          <c:y val="4.2524821298018465E-3"/>
          <c:w val="0.99943963966017046"/>
          <c:h val="0.274877171981953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26731014039777"/>
          <c:y val="0.27473474072586906"/>
          <c:w val="0.84373268985960226"/>
          <c:h val="0.722657176300347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 valorar lo que verdaderamente es importante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68A-4CA3-BB9F-B600921E4DE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68A-4CA3-BB9F-B600921E4DE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68A-4CA3-BB9F-B600921E4D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Hoja1!$B$2:$B$6</c:f>
              <c:numCache>
                <c:formatCode>####.0</c:formatCode>
                <c:ptCount val="5"/>
                <c:pt idx="0">
                  <c:v>34.042553191489361</c:v>
                </c:pt>
                <c:pt idx="1">
                  <c:v>35.023041474654377</c:v>
                </c:pt>
                <c:pt idx="2">
                  <c:v>23.655913978494624</c:v>
                </c:pt>
                <c:pt idx="3">
                  <c:v>33.149171270718234</c:v>
                </c:pt>
                <c:pt idx="4">
                  <c:v>40.891472868217058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8A-4CA3-BB9F-B600921E4DE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 valorar y cuidar mejor las relaciones familiares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Hoja1!$C$2:$C$6</c:f>
              <c:numCache>
                <c:formatCode>####.0</c:formatCode>
                <c:ptCount val="5"/>
                <c:pt idx="0">
                  <c:v>22.127659574468087</c:v>
                </c:pt>
                <c:pt idx="1">
                  <c:v>26.728110599078342</c:v>
                </c:pt>
                <c:pt idx="2">
                  <c:v>18.27956989247312</c:v>
                </c:pt>
                <c:pt idx="3">
                  <c:v>23.204419889502763</c:v>
                </c:pt>
                <c:pt idx="4">
                  <c:v>18.410852713178294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8A-4CA3-BB9F-B600921E4DE4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A valorar mejor la salud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Hoja1!$D$2:$D$6</c:f>
              <c:numCache>
                <c:formatCode>####.0</c:formatCode>
                <c:ptCount val="5"/>
                <c:pt idx="0">
                  <c:v>22.127659574468087</c:v>
                </c:pt>
                <c:pt idx="1">
                  <c:v>17.511520737327189</c:v>
                </c:pt>
                <c:pt idx="2">
                  <c:v>22.580645161290324</c:v>
                </c:pt>
                <c:pt idx="3">
                  <c:v>18.232044198895029</c:v>
                </c:pt>
                <c:pt idx="4">
                  <c:v>18.7984496124031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68A-4CA3-BB9F-B600921E4DE4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A mantener el contacto con los familiares a pesar de la distancia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Hoja1!$E$2:$E$6</c:f>
              <c:numCache>
                <c:formatCode>####.0</c:formatCode>
                <c:ptCount val="5"/>
                <c:pt idx="0">
                  <c:v>9.787234042553191</c:v>
                </c:pt>
                <c:pt idx="1">
                  <c:v>11.52073732718894</c:v>
                </c:pt>
                <c:pt idx="2">
                  <c:v>15.053763440860216</c:v>
                </c:pt>
                <c:pt idx="3">
                  <c:v>11.049723756906078</c:v>
                </c:pt>
                <c:pt idx="4">
                  <c:v>8.720930232558139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68A-4CA3-BB9F-B600921E4DE4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A valorar mejor la necesidad de conciliar y que se impulsen distintas medidas de apoyo a la conciliación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Hoja1!$F$2:$F$6</c:f>
              <c:numCache>
                <c:formatCode>####.0</c:formatCode>
                <c:ptCount val="5"/>
                <c:pt idx="0">
                  <c:v>8.085106382978724</c:v>
                </c:pt>
                <c:pt idx="1">
                  <c:v>5.5299539170506913</c:v>
                </c:pt>
                <c:pt idx="2">
                  <c:v>13.978494623655912</c:v>
                </c:pt>
                <c:pt idx="3">
                  <c:v>6.0773480662983426</c:v>
                </c:pt>
                <c:pt idx="4">
                  <c:v>6.0077519379844961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68A-4CA3-BB9F-B600921E4DE4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A valorar mejor la necesidad de fomentar el teletrabajo para poder conciliar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Hoja1!$G$2:$G$6</c:f>
              <c:numCache>
                <c:formatCode>####.0</c:formatCode>
                <c:ptCount val="5"/>
                <c:pt idx="0">
                  <c:v>3.8297872340425529</c:v>
                </c:pt>
                <c:pt idx="1">
                  <c:v>3.6866359447004609</c:v>
                </c:pt>
                <c:pt idx="2">
                  <c:v>6.4516129032258061</c:v>
                </c:pt>
                <c:pt idx="3">
                  <c:v>8.2872928176795586</c:v>
                </c:pt>
                <c:pt idx="4">
                  <c:v>7.170542635658915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68A-4CA3-BB9F-B600921E4D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0090240"/>
        <c:axId val="190088704"/>
      </c:barChart>
      <c:valAx>
        <c:axId val="190088704"/>
        <c:scaling>
          <c:orientation val="minMax"/>
          <c:max val="100"/>
        </c:scaling>
        <c:delete val="1"/>
        <c:axPos val="t"/>
        <c:numFmt formatCode="####.0" sourceLinked="1"/>
        <c:majorTickMark val="out"/>
        <c:minorTickMark val="none"/>
        <c:tickLblPos val="nextTo"/>
        <c:crossAx val="190090240"/>
        <c:crosses val="autoZero"/>
        <c:crossBetween val="between"/>
      </c:valAx>
      <c:catAx>
        <c:axId val="19009024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0088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ayout>
        <c:manualLayout>
          <c:xMode val="edge"/>
          <c:yMode val="edge"/>
          <c:x val="0"/>
          <c:y val="4.2524821298018465E-3"/>
          <c:w val="0.99943963966017046"/>
          <c:h val="0.274877171981953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99675792679615"/>
          <c:y val="0.12022495274137085"/>
          <c:w val="0.60003242073203844"/>
          <c:h val="0.842749045893658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Hombre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004-49F8-ACCC-F620BAC6FA1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004-49F8-ACCC-F620BAC6FA18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004-49F8-ACCC-F620BAC6FA18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Hoja1!$A$2:$A$9</c:f>
              <c:strCache>
                <c:ptCount val="8"/>
                <c:pt idx="0">
                  <c:v>No me ha afectado, sigo trabajando en el mismo sitio</c:v>
                </c:pt>
                <c:pt idx="1">
                  <c:v>He visto reducidos mis ingresos</c:v>
                </c:pt>
                <c:pt idx="2">
                  <c:v>No me ha afectado, porque no trabajo actualmente</c:v>
                </c:pt>
                <c:pt idx="3">
                  <c:v> Me he quedado en el paro </c:v>
                </c:pt>
                <c:pt idx="4">
                  <c:v>He tenido una reducción de la jornada</c:v>
                </c:pt>
                <c:pt idx="5">
                  <c:v>Estoy en situación de ERTE</c:v>
                </c:pt>
                <c:pt idx="6">
                  <c:v>He tenido que cerrar mi negocio</c:v>
                </c:pt>
                <c:pt idx="7">
                  <c:v>Otro</c:v>
                </c:pt>
              </c:strCache>
            </c:strRef>
          </c:cat>
          <c:val>
            <c:numRef>
              <c:f>Hoja1!$B$2:$B$9</c:f>
              <c:numCache>
                <c:formatCode>0.0</c:formatCode>
                <c:ptCount val="8"/>
                <c:pt idx="0">
                  <c:v>71.825396825396822</c:v>
                </c:pt>
                <c:pt idx="1">
                  <c:v>24.404761904761905</c:v>
                </c:pt>
                <c:pt idx="2">
                  <c:v>3.373015873015873</c:v>
                </c:pt>
                <c:pt idx="3">
                  <c:v>2.9761904761904758</c:v>
                </c:pt>
                <c:pt idx="4">
                  <c:v>4.1666666666666661</c:v>
                </c:pt>
                <c:pt idx="5">
                  <c:v>2.7777777777777777</c:v>
                </c:pt>
                <c:pt idx="6">
                  <c:v>0.99206349206349198</c:v>
                </c:pt>
                <c:pt idx="7">
                  <c:v>6.1507936507936503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004-49F8-ACCC-F620BAC6FA1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Mujer</c:v>
                </c:pt>
              </c:strCache>
            </c:strRef>
          </c:tx>
          <c:spPr>
            <a:solidFill>
              <a:srgbClr val="FF6699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6699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Hoja1!$A$2:$A$9</c:f>
              <c:strCache>
                <c:ptCount val="8"/>
                <c:pt idx="0">
                  <c:v>No me ha afectado, sigo trabajando en el mismo sitio</c:v>
                </c:pt>
                <c:pt idx="1">
                  <c:v>He visto reducidos mis ingresos</c:v>
                </c:pt>
                <c:pt idx="2">
                  <c:v>No me ha afectado, porque no trabajo actualmente</c:v>
                </c:pt>
                <c:pt idx="3">
                  <c:v> Me he quedado en el paro </c:v>
                </c:pt>
                <c:pt idx="4">
                  <c:v>He tenido una reducción de la jornada</c:v>
                </c:pt>
                <c:pt idx="5">
                  <c:v>Estoy en situación de ERTE</c:v>
                </c:pt>
                <c:pt idx="6">
                  <c:v>He tenido que cerrar mi negocio</c:v>
                </c:pt>
                <c:pt idx="7">
                  <c:v>Otro</c:v>
                </c:pt>
              </c:strCache>
            </c:strRef>
          </c:cat>
          <c:val>
            <c:numRef>
              <c:f>Hoja1!$C$2:$C$9</c:f>
              <c:numCache>
                <c:formatCode>0.0</c:formatCode>
                <c:ptCount val="8"/>
                <c:pt idx="0">
                  <c:v>58.644859813084118</c:v>
                </c:pt>
                <c:pt idx="1">
                  <c:v>21.495327102803738</c:v>
                </c:pt>
                <c:pt idx="2">
                  <c:v>9.8130841121495322</c:v>
                </c:pt>
                <c:pt idx="3">
                  <c:v>7.7102803738317753</c:v>
                </c:pt>
                <c:pt idx="4">
                  <c:v>4.6728971962616823</c:v>
                </c:pt>
                <c:pt idx="5">
                  <c:v>2.8037383177570092</c:v>
                </c:pt>
                <c:pt idx="6">
                  <c:v>1.2461059190031152</c:v>
                </c:pt>
                <c:pt idx="7">
                  <c:v>8.8785046728971952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004-49F8-ACCC-F620BAC6F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3144192"/>
        <c:axId val="53219712"/>
      </c:barChart>
      <c:catAx>
        <c:axId val="531441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72C62"/>
                </a:solidFill>
              </a:defRPr>
            </a:pPr>
            <a:endParaRPr lang="es-ES"/>
          </a:p>
        </c:txPr>
        <c:crossAx val="53219712"/>
        <c:crosses val="autoZero"/>
        <c:auto val="1"/>
        <c:lblAlgn val="ctr"/>
        <c:lblOffset val="100"/>
        <c:noMultiLvlLbl val="0"/>
      </c:catAx>
      <c:valAx>
        <c:axId val="53219712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5314419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400" b="1">
                <a:solidFill>
                  <a:schemeClr val="tx2"/>
                </a:solidFill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rgbClr val="FF6699"/>
                </a:solidFill>
              </a:defRPr>
            </a:pPr>
            <a:endParaRPr lang="es-ES"/>
          </a:p>
        </c:txPr>
      </c:legendEntry>
      <c:overlay val="0"/>
      <c:txPr>
        <a:bodyPr/>
        <a:lstStyle/>
        <a:p>
          <a:pPr>
            <a:defRPr sz="1400" b="1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99675792679615"/>
          <c:y val="1.4352799706268285E-2"/>
          <c:w val="0.60003242073203844"/>
          <c:h val="0.963865710506934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A504-4285-AF24-DB936A0FD21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6DA-4EEE-ACF5-0EF6D3509D1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6DA-4EEE-ACF5-0EF6D3509D17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6DA-4EEE-ACF5-0EF6D3509D17}"/>
              </c:ext>
            </c:extLst>
          </c:dPt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accent3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504-4285-AF24-DB936A0FD21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Hoja1!$A$2:$A$9</c:f>
              <c:strCache>
                <c:ptCount val="8"/>
                <c:pt idx="0">
                  <c:v>No me ha afectado, sigo trabajando en el mismo sitio</c:v>
                </c:pt>
                <c:pt idx="1">
                  <c:v>He visto reducidos mis ingresos</c:v>
                </c:pt>
                <c:pt idx="2">
                  <c:v>No me ha afectado, porque no trabajo actualmente</c:v>
                </c:pt>
                <c:pt idx="3">
                  <c:v> Me he quedado en el paro </c:v>
                </c:pt>
                <c:pt idx="4">
                  <c:v>He tenido una reducción de la jornada</c:v>
                </c:pt>
                <c:pt idx="5">
                  <c:v>Estoy en situación de ERTE</c:v>
                </c:pt>
                <c:pt idx="6">
                  <c:v>He tenido que cerrar mi negocio</c:v>
                </c:pt>
                <c:pt idx="7">
                  <c:v>Otro</c:v>
                </c:pt>
              </c:strCache>
            </c:strRef>
          </c:cat>
          <c:val>
            <c:numRef>
              <c:f>Hoja1!$B$2:$B$9</c:f>
              <c:numCache>
                <c:formatCode>0.0</c:formatCode>
                <c:ptCount val="8"/>
                <c:pt idx="0">
                  <c:v>62.360178970917225</c:v>
                </c:pt>
                <c:pt idx="1">
                  <c:v>22.315436241610737</c:v>
                </c:pt>
                <c:pt idx="2">
                  <c:v>7.9977628635346756</c:v>
                </c:pt>
                <c:pt idx="3">
                  <c:v>6.375838926174497</c:v>
                </c:pt>
                <c:pt idx="4">
                  <c:v>4.5302013422818792</c:v>
                </c:pt>
                <c:pt idx="5">
                  <c:v>2.796420581655481</c:v>
                </c:pt>
                <c:pt idx="6">
                  <c:v>1.174496644295302</c:v>
                </c:pt>
                <c:pt idx="7">
                  <c:v>8.1096196868008956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DA-4EEE-ACF5-0EF6D3509D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3144192"/>
        <c:axId val="53219712"/>
      </c:barChart>
      <c:catAx>
        <c:axId val="531441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72C62"/>
                </a:solidFill>
              </a:defRPr>
            </a:pPr>
            <a:endParaRPr lang="es-ES"/>
          </a:p>
        </c:txPr>
        <c:crossAx val="53219712"/>
        <c:crosses val="autoZero"/>
        <c:auto val="1"/>
        <c:lblAlgn val="ctr"/>
        <c:lblOffset val="100"/>
        <c:noMultiLvlLbl val="0"/>
      </c:catAx>
      <c:valAx>
        <c:axId val="53219712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53144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48677271389466"/>
          <c:y val="8.4432257702319782E-2"/>
          <c:w val="0.77148239539448737"/>
          <c:h val="0.77838175938210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No me ha afectado, sigo trabajando en el mismo sitio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42A-4CC5-AC14-53AF42F056D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42A-4CC5-AC14-53AF42F056D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42A-4CC5-AC14-53AF42F056DA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42A-4CC5-AC14-53AF42F056DA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42A-4CC5-AC14-53AF42F056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accent3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Hoja1!$B$2:$B$6</c:f>
              <c:numCache>
                <c:formatCode>0.0</c:formatCode>
                <c:ptCount val="5"/>
                <c:pt idx="0">
                  <c:v>57.87234042553191</c:v>
                </c:pt>
                <c:pt idx="1">
                  <c:v>53.917050691244242</c:v>
                </c:pt>
                <c:pt idx="2">
                  <c:v>50.537634408602152</c:v>
                </c:pt>
                <c:pt idx="3">
                  <c:v>60.22099447513812</c:v>
                </c:pt>
                <c:pt idx="4">
                  <c:v>71.899224806201545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42A-4CC5-AC14-53AF42F056D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He visto reducidos mis ingresos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Hoja1!$C$2:$C$6</c:f>
              <c:numCache>
                <c:formatCode>0.0</c:formatCode>
                <c:ptCount val="5"/>
                <c:pt idx="0">
                  <c:v>20.425531914893615</c:v>
                </c:pt>
                <c:pt idx="1">
                  <c:v>26.267281105990779</c:v>
                </c:pt>
                <c:pt idx="2">
                  <c:v>30.107526881720432</c:v>
                </c:pt>
                <c:pt idx="3">
                  <c:v>22.651933701657459</c:v>
                </c:pt>
                <c:pt idx="4">
                  <c:v>19.186046511627907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42A-4CC5-AC14-53AF42F056DA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No me ha afectado, porque no trabajo actualmente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C0000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Hoja1!$D$2:$D$6</c:f>
              <c:numCache>
                <c:formatCode>0.0</c:formatCode>
                <c:ptCount val="5"/>
                <c:pt idx="0">
                  <c:v>10.212765957446807</c:v>
                </c:pt>
                <c:pt idx="1">
                  <c:v>12.442396313364055</c:v>
                </c:pt>
                <c:pt idx="2">
                  <c:v>10.75268817204301</c:v>
                </c:pt>
                <c:pt idx="3">
                  <c:v>7.1823204419889501</c:v>
                </c:pt>
                <c:pt idx="4">
                  <c:v>5.8139534883720927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42A-4CC5-AC14-53AF42F056DA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Me he quedado en el paro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FFC00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Hoja1!$E$2:$E$6</c:f>
              <c:numCache>
                <c:formatCode>0.0</c:formatCode>
                <c:ptCount val="5"/>
                <c:pt idx="0">
                  <c:v>9.787234042553191</c:v>
                </c:pt>
                <c:pt idx="1">
                  <c:v>3.225806451612903</c:v>
                </c:pt>
                <c:pt idx="2">
                  <c:v>10.75268817204301</c:v>
                </c:pt>
                <c:pt idx="3">
                  <c:v>9.3922651933701662</c:v>
                </c:pt>
                <c:pt idx="4">
                  <c:v>4.0697674418604652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42A-4CC5-AC14-53AF42F056DA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He tenido una reducción de la jornada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accent2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Hoja1!$F$2:$F$6</c:f>
              <c:numCache>
                <c:formatCode>0.0</c:formatCode>
                <c:ptCount val="5"/>
                <c:pt idx="0">
                  <c:v>2.1276595744680851</c:v>
                </c:pt>
                <c:pt idx="1">
                  <c:v>6.4516129032258061</c:v>
                </c:pt>
                <c:pt idx="2">
                  <c:v>2.1505376344086025</c:v>
                </c:pt>
                <c:pt idx="3">
                  <c:v>2.7624309392265194</c:v>
                </c:pt>
                <c:pt idx="4">
                  <c:v>3.8759689922480618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42A-4CC5-AC14-53AF42F056DA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Estoy en situación de ERTE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accent2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Hoja1!$G$2:$G$6</c:f>
              <c:numCache>
                <c:formatCode>0.0</c:formatCode>
                <c:ptCount val="5"/>
                <c:pt idx="0">
                  <c:v>2.1276595744680851</c:v>
                </c:pt>
                <c:pt idx="1">
                  <c:v>1.8433179723502304</c:v>
                </c:pt>
                <c:pt idx="2">
                  <c:v>4.3010752688172049</c:v>
                </c:pt>
                <c:pt idx="3">
                  <c:v>1.6574585635359116</c:v>
                </c:pt>
                <c:pt idx="4">
                  <c:v>2.3255813953488373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42A-4CC5-AC14-53AF42F056DA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He tenido que cerrar mi negocio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-4.3496914459037056E-3"/>
                  <c:y val="-3.2930803625300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42A-4CC5-AC14-53AF42F056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Hoja1!$H$2:$H$6</c:f>
              <c:numCache>
                <c:formatCode>0.0</c:formatCode>
                <c:ptCount val="5"/>
                <c:pt idx="0">
                  <c:v>2.1276595744680851</c:v>
                </c:pt>
                <c:pt idx="1">
                  <c:v>0.92165898617511521</c:v>
                </c:pt>
                <c:pt idx="3">
                  <c:v>1.1049723756906076</c:v>
                </c:pt>
                <c:pt idx="4">
                  <c:v>1.3565891472868217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42A-4CC5-AC14-53AF42F05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144192"/>
        <c:axId val="53219712"/>
      </c:barChart>
      <c:catAx>
        <c:axId val="53144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2"/>
                </a:solidFill>
              </a:defRPr>
            </a:pPr>
            <a:endParaRPr lang="es-ES"/>
          </a:p>
        </c:txPr>
        <c:crossAx val="53219712"/>
        <c:crosses val="autoZero"/>
        <c:auto val="1"/>
        <c:lblAlgn val="ctr"/>
        <c:lblOffset val="100"/>
        <c:noMultiLvlLbl val="0"/>
      </c:catAx>
      <c:valAx>
        <c:axId val="53219712"/>
        <c:scaling>
          <c:orientation val="minMax"/>
          <c:max val="73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5314419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 b="1">
                <a:solidFill>
                  <a:schemeClr val="accent3"/>
                </a:solidFill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chemeClr val="accent2">
                    <a:lumMod val="50000"/>
                  </a:schemeClr>
                </a:solidFill>
              </a:defRPr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sz="1200" b="1">
                <a:solidFill>
                  <a:srgbClr val="C00000"/>
                </a:solidFill>
              </a:defRPr>
            </a:pPr>
            <a:endParaRPr lang="es-ES"/>
          </a:p>
        </c:txPr>
      </c:legendEntry>
      <c:legendEntry>
        <c:idx val="3"/>
        <c:txPr>
          <a:bodyPr/>
          <a:lstStyle/>
          <a:p>
            <a:pPr>
              <a:defRPr sz="1200" b="1">
                <a:solidFill>
                  <a:srgbClr val="FFC000"/>
                </a:solidFill>
              </a:defRPr>
            </a:pPr>
            <a:endParaRPr lang="es-ES"/>
          </a:p>
        </c:txPr>
      </c:legendEntry>
      <c:legendEntry>
        <c:idx val="4"/>
        <c:txPr>
          <a:bodyPr/>
          <a:lstStyle/>
          <a:p>
            <a:pPr>
              <a:defRPr sz="1200" b="1">
                <a:solidFill>
                  <a:schemeClr val="accent6">
                    <a:lumMod val="75000"/>
                  </a:schemeClr>
                </a:solidFill>
              </a:defRPr>
            </a:pPr>
            <a:endParaRPr lang="es-ES"/>
          </a:p>
        </c:txPr>
      </c:legendEntry>
      <c:legendEntry>
        <c:idx val="5"/>
        <c:txPr>
          <a:bodyPr/>
          <a:lstStyle/>
          <a:p>
            <a:pPr>
              <a:defRPr sz="1200" b="1">
                <a:solidFill>
                  <a:schemeClr val="accent2"/>
                </a:solidFill>
              </a:defRPr>
            </a:pPr>
            <a:endParaRPr lang="es-ES"/>
          </a:p>
        </c:txPr>
      </c:legendEntry>
      <c:legendEntry>
        <c:idx val="6"/>
        <c:txPr>
          <a:bodyPr/>
          <a:lstStyle/>
          <a:p>
            <a:pPr>
              <a:defRPr sz="1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pPr>
            <a:endParaRPr lang="es-ES"/>
          </a:p>
        </c:txPr>
      </c:legendEntry>
      <c:layout>
        <c:manualLayout>
          <c:xMode val="edge"/>
          <c:yMode val="edge"/>
          <c:x val="0"/>
          <c:y val="0"/>
          <c:w val="0.21448454101393707"/>
          <c:h val="1"/>
        </c:manualLayout>
      </c:layout>
      <c:overlay val="0"/>
      <c:txPr>
        <a:bodyPr/>
        <a:lstStyle/>
        <a:p>
          <a:pPr>
            <a:defRPr sz="1200" b="1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800881352166143"/>
          <c:y val="3.3006264318938398E-3"/>
          <c:w val="0.50199118647833851"/>
          <c:h val="0.995420953432597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Hombre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B3A-448D-ADA5-677AD95C1F3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936-4F2F-9476-3470EB90305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936-4F2F-9476-3470EB90305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B3A-448D-ADA5-677AD95C1F3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936-4F2F-9476-3470EB90305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936-4F2F-9476-3470EB90305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B3A-448D-ADA5-677AD95C1F3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B3A-448D-ADA5-677AD95C1F30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1936-4F2F-9476-3470EB903056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B3A-448D-ADA5-677AD95C1F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Hoja1!$A$2:$A$10</c:f>
              <c:strCache>
                <c:ptCount val="9"/>
                <c:pt idx="0">
                  <c:v>No disponíamos de suficientes ordenadores para toda la familia</c:v>
                </c:pt>
                <c:pt idx="1">
                  <c:v>He podido teletrabajar sin problema</c:v>
                </c:pt>
                <c:pt idx="2">
                  <c:v>No he tenido que teletrabajar, ya que mi sector forma parte de los servicios esenciales</c:v>
                </c:pt>
                <c:pt idx="3">
                  <c:v>Ha tenido dificultades para compatibilizar el cuidado de hijos con el teletrabajo</c:v>
                </c:pt>
                <c:pt idx="4">
                  <c:v>He tenido problemas por tener que salir a trabajar y no tener con quién dejar a mis hijos</c:v>
                </c:pt>
                <c:pt idx="5">
                  <c:v>He tenido que dejar de trabajar durante un tiempo</c:v>
                </c:pt>
                <c:pt idx="6">
                  <c:v>He podido salir a trabajar porque tengo personas que se pueden hacer cargo de mis hijos</c:v>
                </c:pt>
                <c:pt idx="7">
                  <c:v>He tenido dificultades para teletrabajar porque la empresa no estaba adaptada a las necesidades del teletrabajo</c:v>
                </c:pt>
                <c:pt idx="8">
                  <c:v>He tenido que reinventarme profesionalmente</c:v>
                </c:pt>
              </c:strCache>
            </c:strRef>
          </c:cat>
          <c:val>
            <c:numRef>
              <c:f>Hoja1!$B$2:$B$10</c:f>
              <c:numCache>
                <c:formatCode>####.0</c:formatCode>
                <c:ptCount val="9"/>
                <c:pt idx="0">
                  <c:v>25.671140939597315</c:v>
                </c:pt>
                <c:pt idx="1">
                  <c:v>25.111856823266219</c:v>
                </c:pt>
                <c:pt idx="2">
                  <c:v>25.111856823266219</c:v>
                </c:pt>
                <c:pt idx="3">
                  <c:v>24.72035794183445</c:v>
                </c:pt>
                <c:pt idx="4">
                  <c:v>15.156599552572708</c:v>
                </c:pt>
                <c:pt idx="5">
                  <c:v>12.192393736017896</c:v>
                </c:pt>
                <c:pt idx="6">
                  <c:v>11.353467561521253</c:v>
                </c:pt>
                <c:pt idx="7">
                  <c:v>9.2281879194630871</c:v>
                </c:pt>
                <c:pt idx="8">
                  <c:v>6.375838926174497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3A-448D-ADA5-677AD95C1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3144192"/>
        <c:axId val="53219712"/>
      </c:barChart>
      <c:catAx>
        <c:axId val="531441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tx2"/>
                </a:solidFill>
              </a:defRPr>
            </a:pPr>
            <a:endParaRPr lang="es-ES"/>
          </a:p>
        </c:txPr>
        <c:crossAx val="53219712"/>
        <c:crosses val="autoZero"/>
        <c:auto val="1"/>
        <c:lblAlgn val="ctr"/>
        <c:lblOffset val="100"/>
        <c:noMultiLvlLbl val="0"/>
      </c:catAx>
      <c:valAx>
        <c:axId val="53219712"/>
        <c:scaling>
          <c:orientation val="minMax"/>
        </c:scaling>
        <c:delete val="1"/>
        <c:axPos val="t"/>
        <c:numFmt formatCode="####.0" sourceLinked="1"/>
        <c:majorTickMark val="out"/>
        <c:minorTickMark val="none"/>
        <c:tickLblPos val="nextTo"/>
        <c:crossAx val="53144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33749267345278"/>
          <c:y val="0"/>
          <c:w val="0.7896625073265473"/>
          <c:h val="0.88710658310899104"/>
        </c:manualLayout>
      </c:layout>
      <c:barChart>
        <c:barDir val="col"/>
        <c:grouping val="clustered"/>
        <c:varyColors val="0"/>
        <c:ser>
          <c:idx val="8"/>
          <c:order val="0"/>
          <c:tx>
            <c:strRef>
              <c:f>Hoja1!$J$1</c:f>
              <c:strCache>
                <c:ptCount val="1"/>
                <c:pt idx="0">
                  <c:v>No disponíamos de suficientes ordenadores para toda la familia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Hoja1!$J$2:$J$6</c:f>
              <c:numCache>
                <c:formatCode>0.0</c:formatCode>
                <c:ptCount val="5"/>
                <c:pt idx="0">
                  <c:v>26.808510638297872</c:v>
                </c:pt>
                <c:pt idx="1">
                  <c:v>22.119815668202765</c:v>
                </c:pt>
                <c:pt idx="2">
                  <c:v>29.032258064516132</c:v>
                </c:pt>
                <c:pt idx="3">
                  <c:v>32.596685082872931</c:v>
                </c:pt>
                <c:pt idx="4">
                  <c:v>21.705426356589147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318-4B00-8E60-EA6B46D1A3F2}"/>
            </c:ext>
          </c:extLst>
        </c:ser>
        <c:ser>
          <c:idx val="0"/>
          <c:order val="1"/>
          <c:tx>
            <c:strRef>
              <c:f>Hoja1!$B$1</c:f>
              <c:strCache>
                <c:ptCount val="1"/>
                <c:pt idx="0">
                  <c:v>He podido teletrabajar sin problema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318-4B00-8E60-EA6B46D1A3F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318-4B00-8E60-EA6B46D1A3F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318-4B00-8E60-EA6B46D1A3F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318-4B00-8E60-EA6B46D1A3F2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318-4B00-8E60-EA6B46D1A3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Hoja1!$B$2:$B$6</c:f>
              <c:numCache>
                <c:formatCode>0.0</c:formatCode>
                <c:ptCount val="5"/>
                <c:pt idx="0">
                  <c:v>20.851063829787233</c:v>
                </c:pt>
                <c:pt idx="1">
                  <c:v>22.58064516129032</c:v>
                </c:pt>
                <c:pt idx="2">
                  <c:v>19.35483870967742</c:v>
                </c:pt>
                <c:pt idx="3">
                  <c:v>35.911602209944753</c:v>
                </c:pt>
                <c:pt idx="4">
                  <c:v>28.100775193798448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318-4B00-8E60-EA6B46D1A3F2}"/>
            </c:ext>
          </c:extLst>
        </c:ser>
        <c:ser>
          <c:idx val="1"/>
          <c:order val="2"/>
          <c:tx>
            <c:strRef>
              <c:f>Hoja1!$C$1</c:f>
              <c:strCache>
                <c:ptCount val="1"/>
                <c:pt idx="0">
                  <c:v>No he tenido que teletrabajar, ya que mi sector forma parte de los servicios esenciales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2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Hoja1!$C$2:$C$6</c:f>
              <c:numCache>
                <c:formatCode>0.0</c:formatCode>
                <c:ptCount val="5"/>
                <c:pt idx="0">
                  <c:v>22.978723404255319</c:v>
                </c:pt>
                <c:pt idx="1">
                  <c:v>26.267281105990779</c:v>
                </c:pt>
                <c:pt idx="2">
                  <c:v>21.50537634408602</c:v>
                </c:pt>
                <c:pt idx="3">
                  <c:v>14.917127071823206</c:v>
                </c:pt>
                <c:pt idx="4">
                  <c:v>25.775193798449614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18-4B00-8E60-EA6B46D1A3F2}"/>
            </c:ext>
          </c:extLst>
        </c:ser>
        <c:ser>
          <c:idx val="6"/>
          <c:order val="3"/>
          <c:tx>
            <c:strRef>
              <c:f>Hoja1!$H$1</c:f>
              <c:strCache>
                <c:ptCount val="1"/>
                <c:pt idx="0">
                  <c:v>He tenido problemas por tener que salir a trabajar y no tener con quién dejar a mis hijos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accent2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Hoja1!$H$2:$H$6</c:f>
              <c:numCache>
                <c:formatCode>0.0</c:formatCode>
                <c:ptCount val="5"/>
                <c:pt idx="0">
                  <c:v>17.446808510638299</c:v>
                </c:pt>
                <c:pt idx="1">
                  <c:v>12.903225806451612</c:v>
                </c:pt>
                <c:pt idx="2">
                  <c:v>12.903225806451612</c:v>
                </c:pt>
                <c:pt idx="3">
                  <c:v>12.707182320441991</c:v>
                </c:pt>
                <c:pt idx="4">
                  <c:v>13.178294573643413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318-4B00-8E60-EA6B46D1A3F2}"/>
            </c:ext>
          </c:extLst>
        </c:ser>
        <c:ser>
          <c:idx val="7"/>
          <c:order val="4"/>
          <c:tx>
            <c:strRef>
              <c:f>Hoja1!$I$1</c:f>
              <c:strCache>
                <c:ptCount val="1"/>
                <c:pt idx="0">
                  <c:v>Ha tenido dificultades para compatibilizar el cuidado de hijos con el teletrabajo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C0000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Hoja1!$I$2:$I$6</c:f>
              <c:numCache>
                <c:formatCode>0.0</c:formatCode>
                <c:ptCount val="5"/>
                <c:pt idx="0">
                  <c:v>25.106382978723403</c:v>
                </c:pt>
                <c:pt idx="1">
                  <c:v>19.35483870967742</c:v>
                </c:pt>
                <c:pt idx="2">
                  <c:v>24.731182795698924</c:v>
                </c:pt>
                <c:pt idx="3">
                  <c:v>34.254143646408842</c:v>
                </c:pt>
                <c:pt idx="4">
                  <c:v>23.837209302325583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318-4B00-8E60-EA6B46D1A3F2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He tenido que dejar de trabajar durante un tiempo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Hoja1!$G$2:$G$6</c:f>
              <c:numCache>
                <c:formatCode>0.0</c:formatCode>
                <c:ptCount val="5"/>
                <c:pt idx="0">
                  <c:v>17.021276595744681</c:v>
                </c:pt>
                <c:pt idx="1">
                  <c:v>14.285714285714285</c:v>
                </c:pt>
                <c:pt idx="2">
                  <c:v>13.978494623655912</c:v>
                </c:pt>
                <c:pt idx="3">
                  <c:v>8.2872928176795568</c:v>
                </c:pt>
                <c:pt idx="4">
                  <c:v>10.077519379844961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18-4B00-8E60-EA6B46D1A3F2}"/>
            </c:ext>
          </c:extLst>
        </c:ser>
        <c:ser>
          <c:idx val="2"/>
          <c:order val="6"/>
          <c:tx>
            <c:strRef>
              <c:f>Hoja1!$D$1</c:f>
              <c:strCache>
                <c:ptCount val="1"/>
                <c:pt idx="0">
                  <c:v>He podido salir a trabajar porque tengo personas que se pueden hacer cargo de mis hijos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accent3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Hoja1!$D$2:$D$6</c:f>
              <c:numCache>
                <c:formatCode>0.0</c:formatCode>
                <c:ptCount val="5"/>
                <c:pt idx="0">
                  <c:v>9.787234042553191</c:v>
                </c:pt>
                <c:pt idx="1">
                  <c:v>10.599078341013826</c:v>
                </c:pt>
                <c:pt idx="2">
                  <c:v>9.67741935483871</c:v>
                </c:pt>
                <c:pt idx="3">
                  <c:v>7.7348066298342539</c:v>
                </c:pt>
                <c:pt idx="4">
                  <c:v>15.697674418604651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318-4B00-8E60-EA6B46D1A3F2}"/>
            </c:ext>
          </c:extLst>
        </c:ser>
        <c:ser>
          <c:idx val="4"/>
          <c:order val="7"/>
          <c:tx>
            <c:strRef>
              <c:f>Hoja1!$F$1</c:f>
              <c:strCache>
                <c:ptCount val="1"/>
                <c:pt idx="0">
                  <c:v>He tenido dificultades para teletrabajar porque la empresa no estaba adaptada a las necesidades del teletrabajo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FFC00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Hoja1!$F$2:$F$6</c:f>
              <c:numCache>
                <c:formatCode>0.0</c:formatCode>
                <c:ptCount val="5"/>
                <c:pt idx="0">
                  <c:v>5.1063829787234036</c:v>
                </c:pt>
                <c:pt idx="1">
                  <c:v>10.599078341013826</c:v>
                </c:pt>
                <c:pt idx="2">
                  <c:v>11.827956989247312</c:v>
                </c:pt>
                <c:pt idx="3">
                  <c:v>8.8397790055248606</c:v>
                </c:pt>
                <c:pt idx="4">
                  <c:v>9.8837209302325579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318-4B00-8E60-EA6B46D1A3F2}"/>
            </c:ext>
          </c:extLst>
        </c:ser>
        <c:ser>
          <c:idx val="3"/>
          <c:order val="8"/>
          <c:tx>
            <c:strRef>
              <c:f>Hoja1!$E$1</c:f>
              <c:strCache>
                <c:ptCount val="1"/>
                <c:pt idx="0">
                  <c:v>He tenido que reinventarme profesionalmente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accent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Hoja1!$E$2:$E$6</c:f>
              <c:numCache>
                <c:formatCode>0.0</c:formatCode>
                <c:ptCount val="5"/>
                <c:pt idx="0">
                  <c:v>10.212765957446807</c:v>
                </c:pt>
                <c:pt idx="1">
                  <c:v>6.9124423963133648</c:v>
                </c:pt>
                <c:pt idx="2">
                  <c:v>12.903225806451612</c:v>
                </c:pt>
                <c:pt idx="3">
                  <c:v>8.8397790055248606</c:v>
                </c:pt>
                <c:pt idx="4">
                  <c:v>4.2635658914728678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18-4B00-8E60-EA6B46D1A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144192"/>
        <c:axId val="53219712"/>
      </c:barChart>
      <c:catAx>
        <c:axId val="53144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2"/>
                </a:solidFill>
              </a:defRPr>
            </a:pPr>
            <a:endParaRPr lang="es-ES"/>
          </a:p>
        </c:txPr>
        <c:crossAx val="53219712"/>
        <c:crosses val="autoZero"/>
        <c:auto val="1"/>
        <c:lblAlgn val="ctr"/>
        <c:lblOffset val="100"/>
        <c:noMultiLvlLbl val="0"/>
      </c:catAx>
      <c:valAx>
        <c:axId val="5321971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5314419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000" b="1">
                <a:solidFill>
                  <a:schemeClr val="accent2">
                    <a:lumMod val="50000"/>
                  </a:schemeClr>
                </a:solidFill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000" b="1">
                <a:solidFill>
                  <a:schemeClr val="accent3">
                    <a:lumMod val="50000"/>
                  </a:schemeClr>
                </a:solidFill>
              </a:defRPr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sz="1000" b="1">
                <a:solidFill>
                  <a:schemeClr val="tx2"/>
                </a:solidFill>
              </a:defRPr>
            </a:pPr>
            <a:endParaRPr lang="es-ES"/>
          </a:p>
        </c:txPr>
      </c:legendEntry>
      <c:legendEntry>
        <c:idx val="3"/>
        <c:txPr>
          <a:bodyPr/>
          <a:lstStyle/>
          <a:p>
            <a:pPr>
              <a:defRPr sz="1000" b="1">
                <a:solidFill>
                  <a:schemeClr val="accent2"/>
                </a:solidFill>
              </a:defRPr>
            </a:pPr>
            <a:endParaRPr lang="es-ES"/>
          </a:p>
        </c:txPr>
      </c:legendEntry>
      <c:legendEntry>
        <c:idx val="4"/>
        <c:txPr>
          <a:bodyPr/>
          <a:lstStyle/>
          <a:p>
            <a:pPr>
              <a:defRPr sz="1000" b="1">
                <a:solidFill>
                  <a:srgbClr val="C00000"/>
                </a:solidFill>
              </a:defRPr>
            </a:pPr>
            <a:endParaRPr lang="es-ES"/>
          </a:p>
        </c:txPr>
      </c:legendEntry>
      <c:legendEntry>
        <c:idx val="5"/>
        <c:txPr>
          <a:bodyPr/>
          <a:lstStyle/>
          <a:p>
            <a:pPr>
              <a:defRPr sz="1000" b="1">
                <a:solidFill>
                  <a:schemeClr val="accent6">
                    <a:lumMod val="75000"/>
                  </a:schemeClr>
                </a:solidFill>
              </a:defRPr>
            </a:pPr>
            <a:endParaRPr lang="es-ES"/>
          </a:p>
        </c:txPr>
      </c:legendEntry>
      <c:legendEntry>
        <c:idx val="6"/>
        <c:txPr>
          <a:bodyPr/>
          <a:lstStyle/>
          <a:p>
            <a:pPr>
              <a:defRPr sz="1000" b="1">
                <a:solidFill>
                  <a:schemeClr val="accent3"/>
                </a:solidFill>
              </a:defRPr>
            </a:pPr>
            <a:endParaRPr lang="es-ES"/>
          </a:p>
        </c:txPr>
      </c:legendEntry>
      <c:legendEntry>
        <c:idx val="7"/>
        <c:txPr>
          <a:bodyPr/>
          <a:lstStyle/>
          <a:p>
            <a:pPr>
              <a:defRPr sz="1000" b="1">
                <a:solidFill>
                  <a:srgbClr val="FFC000"/>
                </a:solidFill>
              </a:defRPr>
            </a:pPr>
            <a:endParaRPr lang="es-ES"/>
          </a:p>
        </c:txPr>
      </c:legendEntry>
      <c:legendEntry>
        <c:idx val="8"/>
        <c:txPr>
          <a:bodyPr/>
          <a:lstStyle/>
          <a:p>
            <a:pPr>
              <a:defRPr sz="1000" b="1">
                <a:solidFill>
                  <a:schemeClr val="accent1"/>
                </a:solidFill>
              </a:defRPr>
            </a:pPr>
            <a:endParaRPr lang="es-ES"/>
          </a:p>
        </c:txPr>
      </c:legendEntry>
      <c:layout>
        <c:manualLayout>
          <c:xMode val="edge"/>
          <c:yMode val="edge"/>
          <c:x val="0"/>
          <c:y val="0"/>
          <c:w val="0.20719224334708414"/>
          <c:h val="1"/>
        </c:manualLayout>
      </c:layout>
      <c:overlay val="0"/>
      <c:txPr>
        <a:bodyPr/>
        <a:lstStyle/>
        <a:p>
          <a:pPr>
            <a:defRPr sz="1000" b="1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44292431295052"/>
          <c:y val="0.23266078675579729"/>
          <c:w val="0.64406580240905464"/>
          <c:h val="0.75734214981180115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Sexo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AE2-414A-9017-676E770E98B5}"/>
              </c:ext>
            </c:extLst>
          </c:dPt>
          <c:dPt>
            <c:idx val="1"/>
            <c:bubble3D val="0"/>
            <c:spPr>
              <a:solidFill>
                <a:srgbClr val="FF66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E2-414A-9017-676E770E98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Hombre</c:v>
                </c:pt>
                <c:pt idx="1">
                  <c:v>Mujer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28.2</c:v>
                </c:pt>
                <c:pt idx="1">
                  <c:v>71.8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E2-414A-9017-676E770E9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FF6699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ayout>
        <c:manualLayout>
          <c:xMode val="edge"/>
          <c:yMode val="edge"/>
          <c:x val="0.15907583642329401"/>
          <c:y val="5.5952350693473638E-2"/>
          <c:w val="0.77447614934609232"/>
          <c:h val="0.101091569212755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831049881861631"/>
          <c:y val="2.1057551852309619E-2"/>
          <c:w val="0.53168950118138369"/>
          <c:h val="0.944388566948844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B3A-448D-ADA5-677AD95C1F3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B3A-448D-ADA5-677AD95C1F30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B3A-448D-ADA5-677AD95C1F3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B3A-448D-ADA5-677AD95C1F3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B3A-448D-ADA5-677AD95C1F30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B3A-448D-ADA5-677AD95C1F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Hoja1!$A$2:$A$8</c:f>
              <c:strCache>
                <c:ptCount val="7"/>
                <c:pt idx="0">
                  <c:v>Impulsar la flexibilidad horaria</c:v>
                </c:pt>
                <c:pt idx="1">
                  <c:v>Posibilidad de reducción de jornada con una ayuda económica</c:v>
                </c:pt>
                <c:pt idx="2">
                  <c:v>Promover la jornada intensiva </c:v>
                </c:pt>
                <c:pt idx="3">
                  <c:v>Prestación por trabajo doméstico no remunerado y cuidado de los hijos</c:v>
                </c:pt>
                <c:pt idx="4">
                  <c:v>Ayudas fiscales para la contratación de personal de ayuda a domicilio</c:v>
                </c:pt>
                <c:pt idx="5">
                  <c:v>Posibilidad de excedencia con una ayuda económica </c:v>
                </c:pt>
                <c:pt idx="6">
                  <c:v>NS/NC</c:v>
                </c:pt>
              </c:strCache>
            </c:strRef>
          </c:cat>
          <c:val>
            <c:numRef>
              <c:f>Hoja1!$B$2:$B$8</c:f>
              <c:numCache>
                <c:formatCode>####.0</c:formatCode>
                <c:ptCount val="7"/>
                <c:pt idx="0">
                  <c:v>47.818791946308728</c:v>
                </c:pt>
                <c:pt idx="1">
                  <c:v>40.548098434004473</c:v>
                </c:pt>
                <c:pt idx="2">
                  <c:v>31.431767337807607</c:v>
                </c:pt>
                <c:pt idx="3">
                  <c:v>30.928411633109619</c:v>
                </c:pt>
                <c:pt idx="4">
                  <c:v>23.769574944071589</c:v>
                </c:pt>
                <c:pt idx="5">
                  <c:v>19.29530201342282</c:v>
                </c:pt>
                <c:pt idx="6">
                  <c:v>3.1319910514541389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3A-448D-ADA5-677AD95C1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3144192"/>
        <c:axId val="53219712"/>
      </c:barChart>
      <c:catAx>
        <c:axId val="531441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2"/>
                </a:solidFill>
              </a:defRPr>
            </a:pPr>
            <a:endParaRPr lang="es-ES"/>
          </a:p>
        </c:txPr>
        <c:crossAx val="53219712"/>
        <c:crosses val="autoZero"/>
        <c:auto val="1"/>
        <c:lblAlgn val="ctr"/>
        <c:lblOffset val="100"/>
        <c:noMultiLvlLbl val="0"/>
      </c:catAx>
      <c:valAx>
        <c:axId val="53219712"/>
        <c:scaling>
          <c:orientation val="minMax"/>
        </c:scaling>
        <c:delete val="1"/>
        <c:axPos val="t"/>
        <c:numFmt formatCode="####.0" sourceLinked="1"/>
        <c:majorTickMark val="out"/>
        <c:minorTickMark val="none"/>
        <c:tickLblPos val="nextTo"/>
        <c:crossAx val="53144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73611506566435"/>
          <c:y val="8.923738446791217E-2"/>
          <c:w val="0.8040629543058635"/>
          <c:h val="0.757614767862872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Impulsar la flexibilidad horaria</c:v>
                </c:pt>
              </c:strCache>
            </c:strRef>
          </c:tx>
          <c:spPr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B3A-448D-ADA5-677AD95C1F3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B3A-448D-ADA5-677AD95C1F3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B3A-448D-ADA5-677AD95C1F3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B3A-448D-ADA5-677AD95C1F3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B3A-448D-ADA5-677AD95C1F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2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Hoja1!$B$2:$B$6</c:f>
              <c:numCache>
                <c:formatCode>###0.0</c:formatCode>
                <c:ptCount val="5"/>
                <c:pt idx="0">
                  <c:v>51.063829787234042</c:v>
                </c:pt>
                <c:pt idx="1">
                  <c:v>34.101382488479267</c:v>
                </c:pt>
                <c:pt idx="2">
                  <c:v>41.935483870967744</c:v>
                </c:pt>
                <c:pt idx="3">
                  <c:v>54.143646408839771</c:v>
                </c:pt>
                <c:pt idx="4">
                  <c:v>53.100775193798455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3A-448D-ADA5-677AD95C1F3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Posibilidad de reducción de jornada con una ayuda económica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Hoja1!$C$2:$C$6</c:f>
              <c:numCache>
                <c:formatCode>###0.0</c:formatCode>
                <c:ptCount val="5"/>
                <c:pt idx="0">
                  <c:v>39.574468085106382</c:v>
                </c:pt>
                <c:pt idx="1">
                  <c:v>35.483870967741936</c:v>
                </c:pt>
                <c:pt idx="2">
                  <c:v>31.182795698924732</c:v>
                </c:pt>
                <c:pt idx="3">
                  <c:v>39.77900552486188</c:v>
                </c:pt>
                <c:pt idx="4">
                  <c:v>39.922480620155035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AB8-4169-946E-1A6C601E366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Promover la jornada intensiva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accent3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Hoja1!$D$2:$D$6</c:f>
              <c:numCache>
                <c:formatCode>###0.0</c:formatCode>
                <c:ptCount val="5"/>
                <c:pt idx="0">
                  <c:v>28.510638297872344</c:v>
                </c:pt>
                <c:pt idx="1">
                  <c:v>28.110599078341014</c:v>
                </c:pt>
                <c:pt idx="2">
                  <c:v>24.731182795698924</c:v>
                </c:pt>
                <c:pt idx="3">
                  <c:v>43.093922651933703</c:v>
                </c:pt>
                <c:pt idx="4">
                  <c:v>36.240310077519375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AB8-4169-946E-1A6C601E366E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Prestación por trabajo doméstico no remunerado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accent2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Hoja1!$E$2:$E$6</c:f>
              <c:numCache>
                <c:formatCode>###0.0</c:formatCode>
                <c:ptCount val="5"/>
                <c:pt idx="0">
                  <c:v>30.638297872340424</c:v>
                </c:pt>
                <c:pt idx="1">
                  <c:v>41.935483870967744</c:v>
                </c:pt>
                <c:pt idx="2">
                  <c:v>36.55913978494624</c:v>
                </c:pt>
                <c:pt idx="3">
                  <c:v>24.30939226519337</c:v>
                </c:pt>
                <c:pt idx="4">
                  <c:v>25.387596899224807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AB8-4169-946E-1A6C601E366E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Ayudas fiscales para la contratación de personal de ayuda a domicilio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accent5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Hoja1!$F$2:$F$6</c:f>
              <c:numCache>
                <c:formatCode>###0.0</c:formatCode>
                <c:ptCount val="5"/>
                <c:pt idx="0">
                  <c:v>26.382978723404253</c:v>
                </c:pt>
                <c:pt idx="1">
                  <c:v>19.815668202764979</c:v>
                </c:pt>
                <c:pt idx="2">
                  <c:v>26.881720430107524</c:v>
                </c:pt>
                <c:pt idx="3">
                  <c:v>30.386740331491712</c:v>
                </c:pt>
                <c:pt idx="4">
                  <c:v>21.705426356589147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AB8-4169-946E-1A6C601E366E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Posibilidad de excedencia con una ayuda económica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FFC00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Hoja1!$G$2:$G$6</c:f>
              <c:numCache>
                <c:formatCode>###0.0</c:formatCode>
                <c:ptCount val="5"/>
                <c:pt idx="0">
                  <c:v>20</c:v>
                </c:pt>
                <c:pt idx="1">
                  <c:v>18.433179723502306</c:v>
                </c:pt>
                <c:pt idx="2">
                  <c:v>21.50537634408602</c:v>
                </c:pt>
                <c:pt idx="3">
                  <c:v>9.94475138121547</c:v>
                </c:pt>
                <c:pt idx="4">
                  <c:v>18.7984496124031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AB8-4169-946E-1A6C601E3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144192"/>
        <c:axId val="53219712"/>
      </c:barChart>
      <c:catAx>
        <c:axId val="53144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2"/>
                </a:solidFill>
              </a:defRPr>
            </a:pPr>
            <a:endParaRPr lang="es-ES"/>
          </a:p>
        </c:txPr>
        <c:crossAx val="53219712"/>
        <c:crosses val="autoZero"/>
        <c:auto val="1"/>
        <c:lblAlgn val="ctr"/>
        <c:lblOffset val="100"/>
        <c:noMultiLvlLbl val="0"/>
      </c:catAx>
      <c:valAx>
        <c:axId val="53219712"/>
        <c:scaling>
          <c:orientation val="minMax"/>
          <c:max val="55"/>
          <c:min val="8"/>
        </c:scaling>
        <c:delete val="1"/>
        <c:axPos val="l"/>
        <c:numFmt formatCode="###0.0" sourceLinked="1"/>
        <c:majorTickMark val="out"/>
        <c:minorTickMark val="none"/>
        <c:tickLblPos val="nextTo"/>
        <c:crossAx val="5314419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 b="1">
                <a:solidFill>
                  <a:schemeClr val="tx2"/>
                </a:solidFill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chemeClr val="accent6">
                    <a:lumMod val="75000"/>
                  </a:schemeClr>
                </a:solidFill>
              </a:defRPr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sz="1200" b="1">
                <a:solidFill>
                  <a:schemeClr val="accent3"/>
                </a:solidFill>
              </a:defRPr>
            </a:pPr>
            <a:endParaRPr lang="es-ES"/>
          </a:p>
        </c:txPr>
      </c:legendEntry>
      <c:legendEntry>
        <c:idx val="3"/>
        <c:txPr>
          <a:bodyPr/>
          <a:lstStyle/>
          <a:p>
            <a:pPr>
              <a:defRPr sz="1200" b="1">
                <a:solidFill>
                  <a:schemeClr val="accent2"/>
                </a:solidFill>
              </a:defRPr>
            </a:pPr>
            <a:endParaRPr lang="es-ES"/>
          </a:p>
        </c:txPr>
      </c:legendEntry>
      <c:legendEntry>
        <c:idx val="4"/>
        <c:txPr>
          <a:bodyPr/>
          <a:lstStyle/>
          <a:p>
            <a:pPr>
              <a:defRPr sz="1200" b="1">
                <a:solidFill>
                  <a:schemeClr val="accent5"/>
                </a:solidFill>
              </a:defRPr>
            </a:pPr>
            <a:endParaRPr lang="es-ES"/>
          </a:p>
        </c:txPr>
      </c:legendEntry>
      <c:legendEntry>
        <c:idx val="5"/>
        <c:txPr>
          <a:bodyPr/>
          <a:lstStyle/>
          <a:p>
            <a:pPr>
              <a:defRPr sz="1200" b="1">
                <a:solidFill>
                  <a:srgbClr val="FFC000"/>
                </a:solidFill>
              </a:defRPr>
            </a:pPr>
            <a:endParaRPr lang="es-ES"/>
          </a:p>
        </c:txPr>
      </c:legendEntry>
      <c:layout>
        <c:manualLayout>
          <c:xMode val="edge"/>
          <c:yMode val="edge"/>
          <c:x val="0"/>
          <c:y val="0"/>
          <c:w val="0.1963752114623617"/>
          <c:h val="1"/>
        </c:manualLayout>
      </c:layout>
      <c:overlay val="0"/>
      <c:txPr>
        <a:bodyPr/>
        <a:lstStyle/>
        <a:p>
          <a:pPr>
            <a:defRPr sz="1200" b="1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270749831215331E-2"/>
          <c:y val="0.33862524411039208"/>
          <c:w val="0.86865615358977211"/>
          <c:h val="0.62543986019848796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3B3-467A-A269-B2C6285F19CC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9EE-4B7C-9CB7-D82DC17133BE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9EE-4B7C-9CB7-D82DC17133BE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9EE-4B7C-9CB7-D82DC17133BE}"/>
              </c:ext>
            </c:extLst>
          </c:dPt>
          <c:dPt>
            <c:idx val="4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8E1-4663-B077-967BEEE9E4EC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8E1-4663-B077-967BEEE9E4EC}"/>
              </c:ext>
            </c:extLst>
          </c:dPt>
          <c:dPt>
            <c:idx val="6"/>
            <c:bubble3D val="0"/>
            <c:spPr>
              <a:solidFill>
                <a:schemeClr val="accent1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614-44D3-9547-CC6848530E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Que tengan posibilidad de cotizar de cara a la pensión de jubilación</c:v>
                </c:pt>
                <c:pt idx="1">
                  <c:v>Que perciban una prestación por trabajo doméstico no remunerado (cuidado de los hijos)</c:v>
                </c:pt>
                <c:pt idx="2">
                  <c:v>Otra</c:v>
                </c:pt>
              </c:strCache>
            </c:strRef>
          </c:cat>
          <c:val>
            <c:numRef>
              <c:f>Hoja1!$B$2:$B$4</c:f>
              <c:numCache>
                <c:formatCode>####.0</c:formatCode>
                <c:ptCount val="3"/>
                <c:pt idx="0">
                  <c:v>52.516778523489933</c:v>
                </c:pt>
                <c:pt idx="1">
                  <c:v>42.505592841163313</c:v>
                </c:pt>
                <c:pt idx="2">
                  <c:v>4.9776286353467558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EE-4B7C-9CB7-D82DC1713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ayout>
        <c:manualLayout>
          <c:xMode val="edge"/>
          <c:yMode val="edge"/>
          <c:x val="1.8348446482948932E-2"/>
          <c:y val="1.6896932086910956E-3"/>
          <c:w val="0.96169347646387915"/>
          <c:h val="0.386149951274065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94012911539556"/>
          <c:h val="0.8672345110017932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Otro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Andalucía</c:v>
                </c:pt>
                <c:pt idx="1">
                  <c:v>Extremadura</c:v>
                </c:pt>
                <c:pt idx="2">
                  <c:v>Comunidad Valenciana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Hoja1!$B$2:$F$2</c:f>
              <c:numCache>
                <c:formatCode>####.0</c:formatCode>
                <c:ptCount val="5"/>
                <c:pt idx="0" formatCode="0.0">
                  <c:v>4.2553191489361701</c:v>
                </c:pt>
                <c:pt idx="1">
                  <c:v>2.150537634408602</c:v>
                </c:pt>
                <c:pt idx="2" formatCode="0.0">
                  <c:v>5.0691244239631335</c:v>
                </c:pt>
                <c:pt idx="3" formatCode="0.0">
                  <c:v>4.972375690607735</c:v>
                </c:pt>
                <c:pt idx="4" formatCode="0.0">
                  <c:v>6.2015503875968996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D8-4602-83D3-94D03541B6CB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Que perciban una prestación por trabajo doméstico no remunerado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Andalucía</c:v>
                </c:pt>
                <c:pt idx="1">
                  <c:v>Extremadura</c:v>
                </c:pt>
                <c:pt idx="2">
                  <c:v>Comunidad Valenciana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Hoja1!$B$3:$F$3</c:f>
              <c:numCache>
                <c:formatCode>####.0</c:formatCode>
                <c:ptCount val="5"/>
                <c:pt idx="0" formatCode="0.0">
                  <c:v>45.531914893617021</c:v>
                </c:pt>
                <c:pt idx="1">
                  <c:v>41.935483870967744</c:v>
                </c:pt>
                <c:pt idx="2" formatCode="0.0">
                  <c:v>46.543778801843317</c:v>
                </c:pt>
                <c:pt idx="3" formatCode="0.0">
                  <c:v>42.541436464088399</c:v>
                </c:pt>
                <c:pt idx="4" formatCode="0.0">
                  <c:v>37.403100775193799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D8-4602-83D3-94D03541B6CB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Que tengan posibilidad de cotizar de cara a la pensión de jubilación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Andalucía</c:v>
                </c:pt>
                <c:pt idx="1">
                  <c:v>Extremadura</c:v>
                </c:pt>
                <c:pt idx="2">
                  <c:v>Comunidad Valenciana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Hoja1!$B$4:$F$4</c:f>
              <c:numCache>
                <c:formatCode>####.0</c:formatCode>
                <c:ptCount val="5"/>
                <c:pt idx="0" formatCode="0.0">
                  <c:v>50.212765957446805</c:v>
                </c:pt>
                <c:pt idx="1">
                  <c:v>55.913978494623649</c:v>
                </c:pt>
                <c:pt idx="2" formatCode="0.0">
                  <c:v>48.387096774193552</c:v>
                </c:pt>
                <c:pt idx="3" formatCode="0.0">
                  <c:v>52.486187845303867</c:v>
                </c:pt>
                <c:pt idx="4" formatCode="0.0">
                  <c:v>56.395348837209305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D8-4602-83D3-94D03541B6C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51232448"/>
        <c:axId val="551226544"/>
      </c:barChart>
      <c:catAx>
        <c:axId val="55123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51226544"/>
        <c:crosses val="autoZero"/>
        <c:auto val="1"/>
        <c:lblAlgn val="ctr"/>
        <c:lblOffset val="100"/>
        <c:noMultiLvlLbl val="0"/>
      </c:catAx>
      <c:valAx>
        <c:axId val="5512265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55123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705620133828806"/>
          <c:y val="7.7863344866541576E-2"/>
          <c:w val="0.54294381623969312"/>
          <c:h val="0.8405915527484774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1º 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1D0-4D88-BBBA-7FBAC725031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1D0-4D88-BBBA-7FBAC725031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1D0-4D88-BBBA-7FBAC72503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Bonificación para familias numerosas en suministros básicos del hogar (agua, luz y gas)</c:v>
                </c:pt>
                <c:pt idx="1">
                  <c:v>Bonificación universal en los suministros básicos para familias numerosas, mayor para las familias numerosas vulnerables (con menos ingresos).</c:v>
                </c:pt>
                <c:pt idx="2">
                  <c:v>Bonificación para familias numerosas en servicios básicos sujeta a la renta</c:v>
                </c:pt>
              </c:strCache>
            </c:strRef>
          </c:cat>
          <c:val>
            <c:numRef>
              <c:f>Hoja1!$B$2:$B$4</c:f>
              <c:numCache>
                <c:formatCode>####.0</c:formatCode>
                <c:ptCount val="3"/>
                <c:pt idx="0">
                  <c:v>51.454138702460853</c:v>
                </c:pt>
                <c:pt idx="1">
                  <c:v>36.073825503355707</c:v>
                </c:pt>
                <c:pt idx="2">
                  <c:v>12.472035794183444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D0-4D88-BBBA-7FBAC725031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2º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Bonificación para familias numerosas en suministros básicos del hogar (agua, luz y gas)</c:v>
                </c:pt>
                <c:pt idx="1">
                  <c:v>Bonificación universal en los suministros básicos para familias numerosas, mayor para las familias numerosas vulnerables (con menos ingresos).</c:v>
                </c:pt>
                <c:pt idx="2">
                  <c:v>Bonificación para familias numerosas en servicios básicos sujeta a la renta</c:v>
                </c:pt>
              </c:strCache>
            </c:strRef>
          </c:cat>
          <c:val>
            <c:numRef>
              <c:f>Hoja1!$C$2:$C$4</c:f>
              <c:numCache>
                <c:formatCode>####.0</c:formatCode>
                <c:ptCount val="3"/>
                <c:pt idx="0">
                  <c:v>31.599552572706934</c:v>
                </c:pt>
                <c:pt idx="1">
                  <c:v>40.939597315436245</c:v>
                </c:pt>
                <c:pt idx="2">
                  <c:v>27.460850111856825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D0-4D88-BBBA-7FBAC725031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3º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Bonificación para familias numerosas en suministros básicos del hogar (agua, luz y gas)</c:v>
                </c:pt>
                <c:pt idx="1">
                  <c:v>Bonificación universal en los suministros básicos para familias numerosas, mayor para las familias numerosas vulnerables (con menos ingresos).</c:v>
                </c:pt>
                <c:pt idx="2">
                  <c:v>Bonificación para familias numerosas en servicios básicos sujeta a la renta</c:v>
                </c:pt>
              </c:strCache>
            </c:strRef>
          </c:cat>
          <c:val>
            <c:numRef>
              <c:f>Hoja1!$D$2:$D$4</c:f>
              <c:numCache>
                <c:formatCode>####.0</c:formatCode>
                <c:ptCount val="3"/>
                <c:pt idx="0">
                  <c:v>16.946308724832214</c:v>
                </c:pt>
                <c:pt idx="1">
                  <c:v>22.986577181208055</c:v>
                </c:pt>
                <c:pt idx="2">
                  <c:v>60.067114093959731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1D0-4D88-BBBA-7FBAC72503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0090240"/>
        <c:axId val="190088704"/>
      </c:barChart>
      <c:valAx>
        <c:axId val="190088704"/>
        <c:scaling>
          <c:orientation val="minMax"/>
        </c:scaling>
        <c:delete val="1"/>
        <c:axPos val="t"/>
        <c:numFmt formatCode="####.0" sourceLinked="1"/>
        <c:majorTickMark val="none"/>
        <c:minorTickMark val="none"/>
        <c:tickLblPos val="nextTo"/>
        <c:crossAx val="190090240"/>
        <c:crosses val="autoZero"/>
        <c:crossBetween val="between"/>
      </c:valAx>
      <c:catAx>
        <c:axId val="1900902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0088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ayout>
        <c:manualLayout>
          <c:xMode val="edge"/>
          <c:yMode val="edge"/>
          <c:x val="0.44956679915227032"/>
          <c:y val="2.4948722474620863E-2"/>
          <c:w val="0.40454126845090294"/>
          <c:h val="5.23074031040438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4378299937690641E-3"/>
          <c:w val="0.84398101065693554"/>
          <c:h val="0.998562170006230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985-40F6-8DB4-78C5899EAA8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985-40F6-8DB4-78C5899EAA8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985-40F6-8DB4-78C5899EAA8D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985-40F6-8DB4-78C5899EAA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Que haya una bonificación para familias numerosas en suministros básicos del hogar (agua, luz y gas)</c:v>
                </c:pt>
                <c:pt idx="1">
                  <c:v>Que haya una bonificación universal en los suministros básicos para familias numerosas, mayor para las familias numerosas vulnerables (con menos ingresos).</c:v>
                </c:pt>
                <c:pt idx="2">
                  <c:v>Que haya una bonificación para familias numerosas en servicios básicos sujeta a la renta</c:v>
                </c:pt>
              </c:strCache>
            </c:strRef>
          </c:cat>
          <c:val>
            <c:numRef>
              <c:f>Hoja1!$B$2:$B$4</c:f>
              <c:numCache>
                <c:formatCode>0.0</c:formatCode>
                <c:ptCount val="3"/>
                <c:pt idx="0">
                  <c:v>2.3450782997762847</c:v>
                </c:pt>
                <c:pt idx="1">
                  <c:v>2.1308724832214772</c:v>
                </c:pt>
                <c:pt idx="2">
                  <c:v>1.5240492170022413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85-40F6-8DB4-78C5899EAA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144192"/>
        <c:axId val="53219712"/>
      </c:barChart>
      <c:catAx>
        <c:axId val="5314419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53219712"/>
        <c:crosses val="autoZero"/>
        <c:auto val="1"/>
        <c:lblAlgn val="ctr"/>
        <c:lblOffset val="100"/>
        <c:noMultiLvlLbl val="0"/>
      </c:catAx>
      <c:valAx>
        <c:axId val="53219712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5314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40607904453387"/>
          <c:y val="0.22662631114410933"/>
          <c:w val="0.85259392095546616"/>
          <c:h val="0.773171027361195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Que haya una bonificación para familias numerosas en suministros básicos del hogar (agua, luz y gas)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457-4D4C-AC77-A2469AC4B17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457-4D4C-AC77-A2469AC4B17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457-4D4C-AC77-A2469AC4B1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Hoja1!$B$2:$B$6</c:f>
              <c:numCache>
                <c:formatCode>####.0</c:formatCode>
                <c:ptCount val="5"/>
                <c:pt idx="0">
                  <c:v>53.191489361702125</c:v>
                </c:pt>
                <c:pt idx="1">
                  <c:v>52.534562211981559</c:v>
                </c:pt>
                <c:pt idx="2">
                  <c:v>48.387096774193552</c:v>
                </c:pt>
                <c:pt idx="3">
                  <c:v>54.143646408839771</c:v>
                </c:pt>
                <c:pt idx="4">
                  <c:v>47.286821705426355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57-4D4C-AC77-A2469AC4B17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Que haya una bonificación universal en los suministros básicos para familias numerosas, mayor para las familias numerosas vulnerables (con menos ingresos).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Hoja1!$C$2:$C$6</c:f>
              <c:numCache>
                <c:formatCode>####.0</c:formatCode>
                <c:ptCount val="5"/>
                <c:pt idx="0">
                  <c:v>35.319148936170215</c:v>
                </c:pt>
                <c:pt idx="1">
                  <c:v>34.562211981566819</c:v>
                </c:pt>
                <c:pt idx="2">
                  <c:v>43.01075268817204</c:v>
                </c:pt>
                <c:pt idx="3">
                  <c:v>37.569060773480665</c:v>
                </c:pt>
                <c:pt idx="4">
                  <c:v>36.627906976744185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57-4D4C-AC77-A2469AC4B17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Que haya una bonificación para familias numerosas en servicios básicos sujeta a la renta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Hoja1!$D$2:$D$6</c:f>
              <c:numCache>
                <c:formatCode>####.0</c:formatCode>
                <c:ptCount val="5"/>
                <c:pt idx="0">
                  <c:v>11.48936170212766</c:v>
                </c:pt>
                <c:pt idx="1">
                  <c:v>12.903225806451612</c:v>
                </c:pt>
                <c:pt idx="2">
                  <c:v>8.6021505376344081</c:v>
                </c:pt>
                <c:pt idx="3">
                  <c:v>8.2872928176795586</c:v>
                </c:pt>
                <c:pt idx="4">
                  <c:v>16.085271317829456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57-4D4C-AC77-A2469AC4B1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0090240"/>
        <c:axId val="190088704"/>
      </c:barChart>
      <c:valAx>
        <c:axId val="190088704"/>
        <c:scaling>
          <c:orientation val="minMax"/>
          <c:max val="100"/>
        </c:scaling>
        <c:delete val="1"/>
        <c:axPos val="t"/>
        <c:numFmt formatCode="####.0" sourceLinked="1"/>
        <c:majorTickMark val="out"/>
        <c:minorTickMark val="none"/>
        <c:tickLblPos val="nextTo"/>
        <c:crossAx val="190090240"/>
        <c:crosses val="autoZero"/>
        <c:crossBetween val="between"/>
      </c:valAx>
      <c:catAx>
        <c:axId val="19009024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0088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ayout>
        <c:manualLayout>
          <c:xMode val="edge"/>
          <c:yMode val="edge"/>
          <c:x val="0"/>
          <c:y val="4.2524821298018465E-3"/>
          <c:w val="0.99943963966017046"/>
          <c:h val="0.241201271274721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392053660704366"/>
          <c:y val="7.7863344866541576E-2"/>
          <c:w val="0.56607946339295634"/>
          <c:h val="0.91471779196791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1º 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1D0-4D88-BBBA-7FBAC725031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1D0-4D88-BBBA-7FBAC725031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1D0-4D88-BBBA-7FBAC72503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Elevar el límite de ingresos en familias numerosas para acceder a las ayudas en la compra de la vivienda </c:v>
                </c:pt>
                <c:pt idx="1">
                  <c:v>Que los ingresos para las ayudas a la vivienda estén sujetos a la renta per cápita</c:v>
                </c:pt>
                <c:pt idx="2">
                  <c:v>Que el Estado avale la entrada de la compra de la vivienda y facilite el acceso a préstamos de vivienda</c:v>
                </c:pt>
                <c:pt idx="3">
                  <c:v>Reservar un cupo de viviendas de protección oficial con tamaño proporcional al número de hijos</c:v>
                </c:pt>
                <c:pt idx="4">
                  <c:v>Mejorar las ayudas para el acceso a la vivienda en alquiler</c:v>
                </c:pt>
                <c:pt idx="5">
                  <c:v>Mejorar las ayudas para la rehabilitación de viviendas</c:v>
                </c:pt>
              </c:strCache>
            </c:strRef>
          </c:cat>
          <c:val>
            <c:numRef>
              <c:f>Hoja1!$B$2:$B$7</c:f>
              <c:numCache>
                <c:formatCode>####.0</c:formatCode>
                <c:ptCount val="6"/>
                <c:pt idx="0">
                  <c:v>35.34675615212528</c:v>
                </c:pt>
                <c:pt idx="1">
                  <c:v>19.01565995525727</c:v>
                </c:pt>
                <c:pt idx="2">
                  <c:v>15.548098434004475</c:v>
                </c:pt>
                <c:pt idx="3">
                  <c:v>15.268456375838927</c:v>
                </c:pt>
                <c:pt idx="4">
                  <c:v>5.5369127516778525</c:v>
                </c:pt>
                <c:pt idx="5">
                  <c:v>9.2841163310961967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D0-4D88-BBBA-7FBAC725031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2º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Elevar el límite de ingresos en familias numerosas para acceder a las ayudas en la compra de la vivienda </c:v>
                </c:pt>
                <c:pt idx="1">
                  <c:v>Que los ingresos para las ayudas a la vivienda estén sujetos a la renta per cápita</c:v>
                </c:pt>
                <c:pt idx="2">
                  <c:v>Que el Estado avale la entrada de la compra de la vivienda y facilite el acceso a préstamos de vivienda</c:v>
                </c:pt>
                <c:pt idx="3">
                  <c:v>Reservar un cupo de viviendas de protección oficial con tamaño proporcional al número de hijos</c:v>
                </c:pt>
                <c:pt idx="4">
                  <c:v>Mejorar las ayudas para el acceso a la vivienda en alquiler</c:v>
                </c:pt>
                <c:pt idx="5">
                  <c:v>Mejorar las ayudas para la rehabilitación de viviendas</c:v>
                </c:pt>
              </c:strCache>
            </c:strRef>
          </c:cat>
          <c:val>
            <c:numRef>
              <c:f>Hoja1!$C$2:$C$7</c:f>
              <c:numCache>
                <c:formatCode>####.0</c:formatCode>
                <c:ptCount val="6"/>
                <c:pt idx="0">
                  <c:v>22.595078299776286</c:v>
                </c:pt>
                <c:pt idx="1">
                  <c:v>20.917225950782999</c:v>
                </c:pt>
                <c:pt idx="2">
                  <c:v>17.281879194630871</c:v>
                </c:pt>
                <c:pt idx="3">
                  <c:v>13.478747203579418</c:v>
                </c:pt>
                <c:pt idx="4">
                  <c:v>11.800894854586129</c:v>
                </c:pt>
                <c:pt idx="5">
                  <c:v>13.926174496644295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D0-4D88-BBBA-7FBAC725031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3º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Elevar el límite de ingresos en familias numerosas para acceder a las ayudas en la compra de la vivienda </c:v>
                </c:pt>
                <c:pt idx="1">
                  <c:v>Que los ingresos para las ayudas a la vivienda estén sujetos a la renta per cápita</c:v>
                </c:pt>
                <c:pt idx="2">
                  <c:v>Que el Estado avale la entrada de la compra de la vivienda y facilite el acceso a préstamos de vivienda</c:v>
                </c:pt>
                <c:pt idx="3">
                  <c:v>Reservar un cupo de viviendas de protección oficial con tamaño proporcional al número de hijos</c:v>
                </c:pt>
                <c:pt idx="4">
                  <c:v>Mejorar las ayudas para el acceso a la vivienda en alquiler</c:v>
                </c:pt>
                <c:pt idx="5">
                  <c:v>Mejorar las ayudas para la rehabilitación de viviendas</c:v>
                </c:pt>
              </c:strCache>
            </c:strRef>
          </c:cat>
          <c:val>
            <c:numRef>
              <c:f>Hoja1!$D$2:$D$7</c:f>
              <c:numCache>
                <c:formatCode>####.0</c:formatCode>
                <c:ptCount val="6"/>
                <c:pt idx="0">
                  <c:v>14.65324384787472</c:v>
                </c:pt>
                <c:pt idx="1">
                  <c:v>18.064876957494405</c:v>
                </c:pt>
                <c:pt idx="2">
                  <c:v>22.706935123042506</c:v>
                </c:pt>
                <c:pt idx="3">
                  <c:v>14.038031319910514</c:v>
                </c:pt>
                <c:pt idx="4">
                  <c:v>19.183445190156601</c:v>
                </c:pt>
                <c:pt idx="5">
                  <c:v>11.353467561521253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1D0-4D88-BBBA-7FBAC725031B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4º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Elevar el límite de ingresos en familias numerosas para acceder a las ayudas en la compra de la vivienda </c:v>
                </c:pt>
                <c:pt idx="1">
                  <c:v>Que los ingresos para las ayudas a la vivienda estén sujetos a la renta per cápita</c:v>
                </c:pt>
                <c:pt idx="2">
                  <c:v>Que el Estado avale la entrada de la compra de la vivienda y facilite el acceso a préstamos de vivienda</c:v>
                </c:pt>
                <c:pt idx="3">
                  <c:v>Reservar un cupo de viviendas de protección oficial con tamaño proporcional al número de hijos</c:v>
                </c:pt>
                <c:pt idx="4">
                  <c:v>Mejorar las ayudas para el acceso a la vivienda en alquiler</c:v>
                </c:pt>
                <c:pt idx="5">
                  <c:v>Mejorar las ayudas para la rehabilitación de viviendas</c:v>
                </c:pt>
              </c:strCache>
            </c:strRef>
          </c:cat>
          <c:val>
            <c:numRef>
              <c:f>Hoja1!$E$2:$E$7</c:f>
              <c:numCache>
                <c:formatCode>####.0</c:formatCode>
                <c:ptCount val="6"/>
                <c:pt idx="0">
                  <c:v>9.7874720357941829</c:v>
                </c:pt>
                <c:pt idx="1">
                  <c:v>14.709172259507829</c:v>
                </c:pt>
                <c:pt idx="2">
                  <c:v>17.729306487695748</c:v>
                </c:pt>
                <c:pt idx="3">
                  <c:v>16.219239373601791</c:v>
                </c:pt>
                <c:pt idx="4">
                  <c:v>28.747203579418343</c:v>
                </c:pt>
                <c:pt idx="5">
                  <c:v>12.807606263982104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3A-498D-96C3-8ED4A9772D80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5º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Elevar el límite de ingresos en familias numerosas para acceder a las ayudas en la compra de la vivienda </c:v>
                </c:pt>
                <c:pt idx="1">
                  <c:v>Que los ingresos para las ayudas a la vivienda estén sujetos a la renta per cápita</c:v>
                </c:pt>
                <c:pt idx="2">
                  <c:v>Que el Estado avale la entrada de la compra de la vivienda y facilite el acceso a préstamos de vivienda</c:v>
                </c:pt>
                <c:pt idx="3">
                  <c:v>Reservar un cupo de viviendas de protección oficial con tamaño proporcional al número de hijos</c:v>
                </c:pt>
                <c:pt idx="4">
                  <c:v>Mejorar las ayudas para el acceso a la vivienda en alquiler</c:v>
                </c:pt>
                <c:pt idx="5">
                  <c:v>Mejorar las ayudas para la rehabilitación de viviendas</c:v>
                </c:pt>
              </c:strCache>
            </c:strRef>
          </c:cat>
          <c:val>
            <c:numRef>
              <c:f>Hoja1!$F$2:$F$7</c:f>
              <c:numCache>
                <c:formatCode>####.0</c:formatCode>
                <c:ptCount val="6"/>
                <c:pt idx="0">
                  <c:v>8.5570469798657722</c:v>
                </c:pt>
                <c:pt idx="1">
                  <c:v>14.205816554809843</c:v>
                </c:pt>
                <c:pt idx="2">
                  <c:v>13.982102908277405</c:v>
                </c:pt>
                <c:pt idx="3">
                  <c:v>25.335570469798657</c:v>
                </c:pt>
                <c:pt idx="4">
                  <c:v>19.742729306487696</c:v>
                </c:pt>
                <c:pt idx="5">
                  <c:v>18.176733780760625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B3A-498D-96C3-8ED4A9772D80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6º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Elevar el límite de ingresos en familias numerosas para acceder a las ayudas en la compra de la vivienda </c:v>
                </c:pt>
                <c:pt idx="1">
                  <c:v>Que los ingresos para las ayudas a la vivienda estén sujetos a la renta per cápita</c:v>
                </c:pt>
                <c:pt idx="2">
                  <c:v>Que el Estado avale la entrada de la compra de la vivienda y facilite el acceso a préstamos de vivienda</c:v>
                </c:pt>
                <c:pt idx="3">
                  <c:v>Reservar un cupo de viviendas de protección oficial con tamaño proporcional al número de hijos</c:v>
                </c:pt>
                <c:pt idx="4">
                  <c:v>Mejorar las ayudas para el acceso a la vivienda en alquiler</c:v>
                </c:pt>
                <c:pt idx="5">
                  <c:v>Mejorar las ayudas para la rehabilitación de viviendas</c:v>
                </c:pt>
              </c:strCache>
            </c:strRef>
          </c:cat>
          <c:val>
            <c:numRef>
              <c:f>Hoja1!$G$2:$G$7</c:f>
              <c:numCache>
                <c:formatCode>####.0</c:formatCode>
                <c:ptCount val="6"/>
                <c:pt idx="0">
                  <c:v>9.0604026845637584</c:v>
                </c:pt>
                <c:pt idx="1">
                  <c:v>13.087248322147651</c:v>
                </c:pt>
                <c:pt idx="2">
                  <c:v>12.751677852348994</c:v>
                </c:pt>
                <c:pt idx="3">
                  <c:v>15.659955257270694</c:v>
                </c:pt>
                <c:pt idx="4">
                  <c:v>14.988814317673379</c:v>
                </c:pt>
                <c:pt idx="5">
                  <c:v>34.451901565995527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3A-498D-96C3-8ED4A9772D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0090240"/>
        <c:axId val="190088704"/>
      </c:barChart>
      <c:valAx>
        <c:axId val="190088704"/>
        <c:scaling>
          <c:orientation val="minMax"/>
        </c:scaling>
        <c:delete val="1"/>
        <c:axPos val="t"/>
        <c:numFmt formatCode="####.0" sourceLinked="1"/>
        <c:majorTickMark val="none"/>
        <c:minorTickMark val="none"/>
        <c:tickLblPos val="nextTo"/>
        <c:crossAx val="190090240"/>
        <c:crosses val="autoZero"/>
        <c:crossBetween val="between"/>
      </c:valAx>
      <c:catAx>
        <c:axId val="1900902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0088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ayout>
        <c:manualLayout>
          <c:xMode val="edge"/>
          <c:yMode val="edge"/>
          <c:x val="0.38906649261193205"/>
          <c:y val="9.612259187839662E-3"/>
          <c:w val="0.48408621264303964"/>
          <c:h val="5.85826732985129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4330987033186797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BFC-4BA3-9BE7-3F3E8FD3401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BFC-4BA3-9BE7-3F3E8FD3401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BFC-4BA3-9BE7-3F3E8FD3401E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BFC-4BA3-9BE7-3F3E8FD3401E}"/>
              </c:ext>
            </c:extLst>
          </c:dPt>
          <c:dLbls>
            <c:dLbl>
              <c:idx val="0"/>
              <c:layout>
                <c:manualLayout>
                  <c:x val="-8.7452745490729613E-4"/>
                  <c:y val="-5.19688587993089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FC-4BA3-9BE7-3F3E8FD340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Elevar el límite de ingresos en familias numerosas para acceder a las ayudas en la compra de la vivienda</c:v>
                </c:pt>
                <c:pt idx="1">
                  <c:v>Que los ingresos para las ayudas a la vivienda estén sujetos a la renta per cápita</c:v>
                </c:pt>
                <c:pt idx="2">
                  <c:v>Que el Estado avale la entrada de la compra de la vivienda y facilite el acceso a préstamos de vivienda</c:v>
                </c:pt>
                <c:pt idx="3">
                  <c:v>Reservar un cupo de viviendas de protección oficial con tamaño proporcional al número de hijos</c:v>
                </c:pt>
                <c:pt idx="4">
                  <c:v>Mejorar las ayudas para el acceso a la vivienda en alquiler</c:v>
                </c:pt>
                <c:pt idx="5">
                  <c:v>Mejorar las ayudas para la rehabilitación de viviendas</c:v>
                </c:pt>
              </c:strCache>
            </c:strRef>
          </c:cat>
          <c:val>
            <c:numRef>
              <c:f>Hoja1!$B$2:$B$7</c:f>
              <c:numCache>
                <c:formatCode>0.0</c:formatCode>
                <c:ptCount val="6"/>
                <c:pt idx="0">
                  <c:v>4.3920581655480984</c:v>
                </c:pt>
                <c:pt idx="1">
                  <c:v>3.76565995525727</c:v>
                </c:pt>
                <c:pt idx="2">
                  <c:v>3.644295302013421</c:v>
                </c:pt>
                <c:pt idx="3">
                  <c:v>3.3014541387024514</c:v>
                </c:pt>
                <c:pt idx="4">
                  <c:v>3.0967561521252827</c:v>
                </c:pt>
                <c:pt idx="5">
                  <c:v>2.7997762863534721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FC-4BA3-9BE7-3F3E8FD340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144192"/>
        <c:axId val="53219712"/>
      </c:barChart>
      <c:catAx>
        <c:axId val="5314419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53219712"/>
        <c:crosses val="autoZero"/>
        <c:auto val="1"/>
        <c:lblAlgn val="ctr"/>
        <c:lblOffset val="100"/>
        <c:noMultiLvlLbl val="0"/>
      </c:catAx>
      <c:valAx>
        <c:axId val="53219712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5314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26731014039777"/>
          <c:y val="0.27473474072586906"/>
          <c:w val="0.84373268985960226"/>
          <c:h val="0.722657176300347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Elevar el límite de ingresos en familias numerosas para acceder a las ayudas en la compra de la vivienda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F3D-4328-820C-A78D45C221B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F3D-4328-820C-A78D45C221B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F3D-4328-820C-A78D45C221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Hoja1!$B$2:$B$6</c:f>
              <c:numCache>
                <c:formatCode>####.0</c:formatCode>
                <c:ptCount val="5"/>
                <c:pt idx="0">
                  <c:v>34</c:v>
                </c:pt>
                <c:pt idx="1">
                  <c:v>35</c:v>
                </c:pt>
                <c:pt idx="2">
                  <c:v>40.9</c:v>
                </c:pt>
                <c:pt idx="3">
                  <c:v>38.700000000000003</c:v>
                </c:pt>
                <c:pt idx="4">
                  <c:v>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3D-4328-820C-A78D45C221B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Que los ingresos para las ayudas a la vivienda estén sujetos a la renta per cápita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Hoja1!$C$2:$C$6</c:f>
              <c:numCache>
                <c:formatCode>####.0</c:formatCode>
                <c:ptCount val="5"/>
                <c:pt idx="0">
                  <c:v>23</c:v>
                </c:pt>
                <c:pt idx="1">
                  <c:v>21.7</c:v>
                </c:pt>
                <c:pt idx="2">
                  <c:v>21.5</c:v>
                </c:pt>
                <c:pt idx="3">
                  <c:v>18.8</c:v>
                </c:pt>
                <c:pt idx="4">
                  <c:v>17.600000000000001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3D-4328-820C-A78D45C221B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Que el Estado avale la entrada de la compra de la vivienda y facilite el acceso a préstamos de vivienda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Hoja1!$D$2:$D$6</c:f>
              <c:numCache>
                <c:formatCode>####.0</c:formatCode>
                <c:ptCount val="5"/>
                <c:pt idx="0">
                  <c:v>14.9</c:v>
                </c:pt>
                <c:pt idx="1">
                  <c:v>17.5</c:v>
                </c:pt>
                <c:pt idx="2">
                  <c:v>11.8</c:v>
                </c:pt>
                <c:pt idx="3">
                  <c:v>15.5</c:v>
                </c:pt>
                <c:pt idx="4">
                  <c:v>14.7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F3D-4328-820C-A78D45C221B9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Reservar un cupo de viviendas de protección oficial con tamaño proporcional al número de hijos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Hoja1!$E$2:$E$6</c:f>
              <c:numCache>
                <c:formatCode>####.0</c:formatCode>
                <c:ptCount val="5"/>
                <c:pt idx="0">
                  <c:v>14.9</c:v>
                </c:pt>
                <c:pt idx="1">
                  <c:v>8.8000000000000007</c:v>
                </c:pt>
                <c:pt idx="2">
                  <c:v>12.9</c:v>
                </c:pt>
                <c:pt idx="3">
                  <c:v>16</c:v>
                </c:pt>
                <c:pt idx="4">
                  <c:v>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F3D-4328-820C-A78D45C221B9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Mejorar las ayudas para el acceso a la vivienda en alquiler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Hoja1!$F$2:$F$6</c:f>
              <c:numCache>
                <c:formatCode>####.0</c:formatCode>
                <c:ptCount val="5"/>
                <c:pt idx="0">
                  <c:v>4.7</c:v>
                </c:pt>
                <c:pt idx="1">
                  <c:v>9.1999999999999993</c:v>
                </c:pt>
                <c:pt idx="2">
                  <c:v>4.3</c:v>
                </c:pt>
                <c:pt idx="3">
                  <c:v>3.3</c:v>
                </c:pt>
                <c:pt idx="4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F3D-4328-820C-A78D45C221B9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Mejorar las ayudas para la rehabilitación de viviendas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Hoja1!$G$2:$G$6</c:f>
              <c:numCache>
                <c:formatCode>####.0</c:formatCode>
                <c:ptCount val="5"/>
                <c:pt idx="0">
                  <c:v>8.5</c:v>
                </c:pt>
                <c:pt idx="1">
                  <c:v>7.8</c:v>
                </c:pt>
                <c:pt idx="2">
                  <c:v>8.6</c:v>
                </c:pt>
                <c:pt idx="3">
                  <c:v>7.7</c:v>
                </c:pt>
                <c:pt idx="4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F3D-4328-820C-A78D45C221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0090240"/>
        <c:axId val="190088704"/>
      </c:barChart>
      <c:valAx>
        <c:axId val="190088704"/>
        <c:scaling>
          <c:orientation val="minMax"/>
          <c:max val="100"/>
        </c:scaling>
        <c:delete val="1"/>
        <c:axPos val="t"/>
        <c:numFmt formatCode="####.0" sourceLinked="1"/>
        <c:majorTickMark val="out"/>
        <c:minorTickMark val="none"/>
        <c:tickLblPos val="nextTo"/>
        <c:crossAx val="190090240"/>
        <c:crosses val="autoZero"/>
        <c:crossBetween val="between"/>
      </c:valAx>
      <c:catAx>
        <c:axId val="19009024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0088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ayout>
        <c:manualLayout>
          <c:xMode val="edge"/>
          <c:yMode val="edge"/>
          <c:x val="0"/>
          <c:y val="4.2524821298018465E-3"/>
          <c:w val="0.99943963966017046"/>
          <c:h val="0.274877171981953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676128103525058"/>
          <c:y val="1.1311441615531504E-4"/>
          <c:w val="0.4584604559607337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24693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3B3-467A-A269-B2C6285F19C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9EE-4B7C-9CB7-D82DC17133B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9EE-4B7C-9CB7-D82DC17133B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9EE-4B7C-9CB7-D82DC17133B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F8E1-4663-B077-967BEEE9E4EC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F8E1-4663-B077-967BEEE9E4EC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49EE-4B7C-9CB7-D82DC17133B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chemeClr val="accent2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9EE-4B7C-9CB7-D82DC17133B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49EE-4B7C-9CB7-D82DC17133B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8E1-4663-B077-967BEEE9E4EC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8E1-4663-B077-967BEEE9E4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He sentido mayor estrés y ansiedad, pero lo he podido afrontar</c:v>
                </c:pt>
                <c:pt idx="1">
                  <c:v>He sentido estrés por la dificultad de compatibilizar el tiempo de trabajo con el tiempo de dedicación a la vida famil</c:v>
                </c:pt>
                <c:pt idx="2">
                  <c:v>He necesitado tomar algún fármaco para la ansiedad</c:v>
                </c:pt>
                <c:pt idx="3">
                  <c:v>He necesitado ayuda psicológica</c:v>
                </c:pt>
                <c:pt idx="4">
                  <c:v>La pandemia no me ha influido emocionalmente</c:v>
                </c:pt>
                <c:pt idx="5">
                  <c:v>NS/NC</c:v>
                </c:pt>
              </c:strCache>
            </c:strRef>
          </c:cat>
          <c:val>
            <c:numRef>
              <c:f>Hoja1!$B$2:$B$7</c:f>
              <c:numCache>
                <c:formatCode>####.0</c:formatCode>
                <c:ptCount val="6"/>
                <c:pt idx="0">
                  <c:v>45.302013422818789</c:v>
                </c:pt>
                <c:pt idx="1">
                  <c:v>40.492170022371361</c:v>
                </c:pt>
                <c:pt idx="2">
                  <c:v>10.514541387024609</c:v>
                </c:pt>
                <c:pt idx="3">
                  <c:v>5.6487695749440716</c:v>
                </c:pt>
                <c:pt idx="4">
                  <c:v>22.427293064876956</c:v>
                </c:pt>
                <c:pt idx="5">
                  <c:v>2.4049217002237135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EE-4B7C-9CB7-D82DC1713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455487"/>
        <c:axId val="16457151"/>
      </c:barChart>
      <c:valAx>
        <c:axId val="16457151"/>
        <c:scaling>
          <c:orientation val="minMax"/>
        </c:scaling>
        <c:delete val="1"/>
        <c:axPos val="t"/>
        <c:numFmt formatCode="####.0" sourceLinked="1"/>
        <c:majorTickMark val="out"/>
        <c:minorTickMark val="none"/>
        <c:tickLblPos val="nextTo"/>
        <c:crossAx val="16455487"/>
        <c:crosses val="autoZero"/>
        <c:crossBetween val="between"/>
      </c:valAx>
      <c:catAx>
        <c:axId val="1645548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tx2"/>
                </a:solidFill>
              </a:defRPr>
            </a:pPr>
            <a:endParaRPr lang="es-ES"/>
          </a:p>
        </c:txPr>
        <c:crossAx val="1645715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49308661449995"/>
          <c:y val="7.7863344866541576E-2"/>
          <c:w val="0.54506913385500055"/>
          <c:h val="0.8405915527484774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1º 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5EE-4AB5-9234-6E3A068ED7B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5EE-4AB5-9234-6E3A068ED7B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5EE-4AB5-9234-6E3A068ED7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Que el complemento por hijo en la pensión se aplique por todos y cada uno de los hijos</c:v>
                </c:pt>
                <c:pt idx="1">
                  <c:v>Elevar la cantidad a 80 €/año del complemento por hijo en la pensión, en lugar de 27 €/año</c:v>
                </c:pt>
                <c:pt idx="2">
                  <c:v>Que una cuarta parte de la cotización de los hijos revierta a favor de la pensión de los padres</c:v>
                </c:pt>
              </c:strCache>
            </c:strRef>
          </c:cat>
          <c:val>
            <c:numRef>
              <c:f>Hoja1!$B$2:$B$4</c:f>
              <c:numCache>
                <c:formatCode>####.0</c:formatCode>
                <c:ptCount val="3"/>
                <c:pt idx="0">
                  <c:v>42.505592841163313</c:v>
                </c:pt>
                <c:pt idx="1">
                  <c:v>41.778523489932887</c:v>
                </c:pt>
                <c:pt idx="2">
                  <c:v>15.715883668903803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EE-4AB5-9234-6E3A068ED7B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2º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Que el complemento por hijo en la pensión se aplique por todos y cada uno de los hijos</c:v>
                </c:pt>
                <c:pt idx="1">
                  <c:v>Elevar la cantidad a 80 €/año del complemento por hijo en la pensión, en lugar de 27 €/año</c:v>
                </c:pt>
                <c:pt idx="2">
                  <c:v>Que una cuarta parte de la cotización de los hijos revierta a favor de la pensión de los padres</c:v>
                </c:pt>
              </c:strCache>
            </c:strRef>
          </c:cat>
          <c:val>
            <c:numRef>
              <c:f>Hoja1!$C$2:$C$4</c:f>
              <c:numCache>
                <c:formatCode>####.0</c:formatCode>
                <c:ptCount val="3"/>
                <c:pt idx="0">
                  <c:v>41.163310961968683</c:v>
                </c:pt>
                <c:pt idx="1">
                  <c:v>38.199105145413867</c:v>
                </c:pt>
                <c:pt idx="2">
                  <c:v>20.63758389261745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EE-4AB5-9234-6E3A068ED7B4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3º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Que el complemento por hijo en la pensión se aplique por todos y cada uno de los hijos</c:v>
                </c:pt>
                <c:pt idx="1">
                  <c:v>Elevar la cantidad a 80 €/año del complemento por hijo en la pensión, en lugar de 27 €/año</c:v>
                </c:pt>
                <c:pt idx="2">
                  <c:v>Que una cuarta parte de la cotización de los hijos revierta a favor de la pensión de los padres</c:v>
                </c:pt>
              </c:strCache>
            </c:strRef>
          </c:cat>
          <c:val>
            <c:numRef>
              <c:f>Hoja1!$D$2:$D$4</c:f>
              <c:numCache>
                <c:formatCode>####.0</c:formatCode>
                <c:ptCount val="3"/>
                <c:pt idx="0">
                  <c:v>16.33109619686801</c:v>
                </c:pt>
                <c:pt idx="1">
                  <c:v>20.022371364653242</c:v>
                </c:pt>
                <c:pt idx="2">
                  <c:v>63.646532438478751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EE-4AB5-9234-6E3A068ED7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0090240"/>
        <c:axId val="190088704"/>
      </c:barChart>
      <c:valAx>
        <c:axId val="190088704"/>
        <c:scaling>
          <c:orientation val="minMax"/>
        </c:scaling>
        <c:delete val="1"/>
        <c:axPos val="t"/>
        <c:numFmt formatCode="####.0" sourceLinked="1"/>
        <c:majorTickMark val="none"/>
        <c:minorTickMark val="none"/>
        <c:tickLblPos val="nextTo"/>
        <c:crossAx val="190090240"/>
        <c:crosses val="autoZero"/>
        <c:crossBetween val="between"/>
      </c:valAx>
      <c:catAx>
        <c:axId val="1900902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0088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ayout>
        <c:manualLayout>
          <c:xMode val="edge"/>
          <c:yMode val="edge"/>
          <c:x val="0.44956679915227032"/>
          <c:y val="2.4948722474620863E-2"/>
          <c:w val="0.40454126845090294"/>
          <c:h val="5.23074031040438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4D4-4D9E-9774-D05AE4A5FCF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4D4-4D9E-9774-D05AE4A5FCF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4D4-4D9E-9774-D05AE4A5FCF1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4D4-4D9E-9774-D05AE4A5FCF1}"/>
              </c:ext>
            </c:extLst>
          </c:dPt>
          <c:dLbls>
            <c:dLbl>
              <c:idx val="0"/>
              <c:layout>
                <c:manualLayout>
                  <c:x val="-8.7452745490729613E-4"/>
                  <c:y val="-5.19688587993089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D4-4D9E-9774-D05AE4A5FC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Que el complemento por hijo en la pensión se aplique por todos y cada uno de los hijos</c:v>
                </c:pt>
                <c:pt idx="1">
                  <c:v>Elevar la cantidad a 80 €/año del complemento por hijo en la pensión, en lugar de 27 €/año</c:v>
                </c:pt>
                <c:pt idx="2">
                  <c:v>Que una cuarta parte de la cotización de los hijos revierta a favor de la pensión de los padres</c:v>
                </c:pt>
              </c:strCache>
            </c:strRef>
          </c:cat>
          <c:val>
            <c:numRef>
              <c:f>Hoja1!$B$2:$B$4</c:f>
              <c:numCache>
                <c:formatCode>0.0</c:formatCode>
                <c:ptCount val="3"/>
                <c:pt idx="0">
                  <c:v>2.261744966442953</c:v>
                </c:pt>
                <c:pt idx="1">
                  <c:v>2.2175615212527946</c:v>
                </c:pt>
                <c:pt idx="2">
                  <c:v>1.5206935123042458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4D4-4D9E-9774-D05AE4A5F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144192"/>
        <c:axId val="53219712"/>
      </c:barChart>
      <c:catAx>
        <c:axId val="5314419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53219712"/>
        <c:crosses val="autoZero"/>
        <c:auto val="1"/>
        <c:lblAlgn val="ctr"/>
        <c:lblOffset val="100"/>
        <c:noMultiLvlLbl val="0"/>
      </c:catAx>
      <c:valAx>
        <c:axId val="53219712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5314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26731014039777"/>
          <c:y val="0.1857341459996136"/>
          <c:w val="0.79050383114115907"/>
          <c:h val="0.8116577710266036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Que el complemento por hijo en la pensión se aplique por todos y cada uno de los hijos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6A-4C81-9C44-646A9BE4C8B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06A-4C81-9C44-646A9BE4C8B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06A-4C81-9C44-646A9BE4C8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2 Hijos</c:v>
                </c:pt>
                <c:pt idx="1">
                  <c:v>3 Hijos</c:v>
                </c:pt>
                <c:pt idx="2">
                  <c:v>4 Hijos</c:v>
                </c:pt>
                <c:pt idx="3">
                  <c:v>5 Hijos</c:v>
                </c:pt>
                <c:pt idx="4">
                  <c:v>6 o más hijos</c:v>
                </c:pt>
              </c:strCache>
            </c:strRef>
          </c:cat>
          <c:val>
            <c:numRef>
              <c:f>Hoja1!$B$2:$B$6</c:f>
              <c:numCache>
                <c:formatCode>0.0</c:formatCode>
                <c:ptCount val="5"/>
                <c:pt idx="0">
                  <c:v>37.037037037037038</c:v>
                </c:pt>
                <c:pt idx="1">
                  <c:v>41.993464052287578</c:v>
                </c:pt>
                <c:pt idx="2">
                  <c:v>45.744680851063826</c:v>
                </c:pt>
                <c:pt idx="3">
                  <c:v>43.617021276595743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6A-4C81-9C44-646A9BE4C8B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Elevar la cantidad a 80 €/año del complemento por hijo en la pensión, en lugar de 27 €/año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2 Hijos</c:v>
                </c:pt>
                <c:pt idx="1">
                  <c:v>3 Hijos</c:v>
                </c:pt>
                <c:pt idx="2">
                  <c:v>4 Hijos</c:v>
                </c:pt>
                <c:pt idx="3">
                  <c:v>5 Hijos</c:v>
                </c:pt>
                <c:pt idx="4">
                  <c:v>6 o más hijos</c:v>
                </c:pt>
              </c:strCache>
            </c:strRef>
          </c:cat>
          <c:val>
            <c:numRef>
              <c:f>Hoja1!$C$2:$C$6</c:f>
              <c:numCache>
                <c:formatCode>0.0</c:formatCode>
                <c:ptCount val="5"/>
                <c:pt idx="0">
                  <c:v>46.296296296296298</c:v>
                </c:pt>
                <c:pt idx="1">
                  <c:v>43.790849673202615</c:v>
                </c:pt>
                <c:pt idx="2">
                  <c:v>35.815602836879435</c:v>
                </c:pt>
                <c:pt idx="3">
                  <c:v>35.106382978723403</c:v>
                </c:pt>
                <c:pt idx="4">
                  <c:v>33.75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A-4C81-9C44-646A9BE4C8BA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Que una cuarta parte de la cotización de los hijos revierta a favor de la pensión de los padres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2 Hijos</c:v>
                </c:pt>
                <c:pt idx="1">
                  <c:v>3 Hijos</c:v>
                </c:pt>
                <c:pt idx="2">
                  <c:v>4 Hijos</c:v>
                </c:pt>
                <c:pt idx="3">
                  <c:v>5 Hijos</c:v>
                </c:pt>
                <c:pt idx="4">
                  <c:v>6 o más hijos</c:v>
                </c:pt>
              </c:strCache>
            </c:strRef>
          </c:cat>
          <c:val>
            <c:numRef>
              <c:f>Hoja1!$D$2:$D$6</c:f>
              <c:numCache>
                <c:formatCode>0.0</c:formatCode>
                <c:ptCount val="5"/>
                <c:pt idx="0">
                  <c:v>16.666666666666668</c:v>
                </c:pt>
                <c:pt idx="1">
                  <c:v>14.215686274509803</c:v>
                </c:pt>
                <c:pt idx="2">
                  <c:v>18.439716312056738</c:v>
                </c:pt>
                <c:pt idx="3">
                  <c:v>21.276595744680851</c:v>
                </c:pt>
                <c:pt idx="4">
                  <c:v>21.25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6A-4C81-9C44-646A9BE4C8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0090240"/>
        <c:axId val="190088704"/>
      </c:barChart>
      <c:valAx>
        <c:axId val="190088704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90090240"/>
        <c:crosses val="autoZero"/>
        <c:crossBetween val="between"/>
      </c:valAx>
      <c:catAx>
        <c:axId val="1900902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0088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ayout>
        <c:manualLayout>
          <c:xMode val="edge"/>
          <c:yMode val="edge"/>
          <c:x val="0"/>
          <c:y val="4.2524960968319094E-3"/>
          <c:w val="1"/>
          <c:h val="0.161516665593381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26731014039777"/>
          <c:y val="0.1857341459996136"/>
          <c:w val="0.82934651182759056"/>
          <c:h val="0.8116577710266036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Que el complemento por hijo en la pensión se aplique por todos y cada uno de los hijos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6A-4C81-9C44-646A9BE4C8B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06A-4C81-9C44-646A9BE4C8B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06A-4C81-9C44-646A9BE4C8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Hoja1!$B$2:$B$6</c:f>
              <c:numCache>
                <c:formatCode>0.0</c:formatCode>
                <c:ptCount val="5"/>
                <c:pt idx="0">
                  <c:v>40.851063829787236</c:v>
                </c:pt>
                <c:pt idx="1">
                  <c:v>34.562211981566819</c:v>
                </c:pt>
                <c:pt idx="2">
                  <c:v>39.784946236559136</c:v>
                </c:pt>
                <c:pt idx="3">
                  <c:v>44.19889502762431</c:v>
                </c:pt>
                <c:pt idx="4">
                  <c:v>41.472868217054263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6A-4C81-9C44-646A9BE4C8B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Elevar la cantidad a 80 €/año del complemento por hijo en la pensión, en lugar de 27 €/año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Hoja1!$C$2:$C$6</c:f>
              <c:numCache>
                <c:formatCode>0.0</c:formatCode>
                <c:ptCount val="5"/>
                <c:pt idx="0">
                  <c:v>43.829787234042556</c:v>
                </c:pt>
                <c:pt idx="1">
                  <c:v>51.612903225806448</c:v>
                </c:pt>
                <c:pt idx="2">
                  <c:v>47.311827956989248</c:v>
                </c:pt>
                <c:pt idx="3">
                  <c:v>37.569060773480665</c:v>
                </c:pt>
                <c:pt idx="4">
                  <c:v>41.666666666666664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A-4C81-9C44-646A9BE4C8BA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Que una cuarta parte de la cotización de los hijos revierta a favor de la pensión de los padres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Hoja1!$D$2:$D$6</c:f>
              <c:numCache>
                <c:formatCode>0.0</c:formatCode>
                <c:ptCount val="5"/>
                <c:pt idx="0">
                  <c:v>15.319148936170212</c:v>
                </c:pt>
                <c:pt idx="1">
                  <c:v>13.824884792626726</c:v>
                </c:pt>
                <c:pt idx="2">
                  <c:v>12.903225806451612</c:v>
                </c:pt>
                <c:pt idx="3">
                  <c:v>18.232044198895029</c:v>
                </c:pt>
                <c:pt idx="4">
                  <c:v>16.86046511627907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6A-4C81-9C44-646A9BE4C8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0090240"/>
        <c:axId val="190088704"/>
      </c:barChart>
      <c:valAx>
        <c:axId val="190088704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90090240"/>
        <c:crosses val="autoZero"/>
        <c:crossBetween val="between"/>
      </c:valAx>
      <c:catAx>
        <c:axId val="1900902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0088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ayout>
        <c:manualLayout>
          <c:xMode val="edge"/>
          <c:yMode val="edge"/>
          <c:x val="0"/>
          <c:y val="4.2524960968319094E-3"/>
          <c:w val="1"/>
          <c:h val="0.161516665593381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23297493224272E-2"/>
          <c:y val="9.6912247244580307E-2"/>
          <c:w val="0.96841765916301592"/>
          <c:h val="0.721421914263901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79-4982-9D47-97E4110215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2 hijos</c:v>
                </c:pt>
                <c:pt idx="1">
                  <c:v>3 hijos</c:v>
                </c:pt>
                <c:pt idx="2">
                  <c:v>4 hijos</c:v>
                </c:pt>
                <c:pt idx="3">
                  <c:v>5 hijos</c:v>
                </c:pt>
                <c:pt idx="4">
                  <c:v>6 hijos</c:v>
                </c:pt>
                <c:pt idx="5">
                  <c:v>7 hijos</c:v>
                </c:pt>
                <c:pt idx="6">
                  <c:v>8 hijos</c:v>
                </c:pt>
                <c:pt idx="7">
                  <c:v>9 hijos</c:v>
                </c:pt>
                <c:pt idx="8">
                  <c:v>10 hijos</c:v>
                </c:pt>
                <c:pt idx="9">
                  <c:v>Más de 10 hijos</c:v>
                </c:pt>
              </c:strCache>
            </c:strRef>
          </c:cat>
          <c:val>
            <c:numRef>
              <c:f>Hoja1!$B$2:$B$11</c:f>
              <c:numCache>
                <c:formatCode>#,##0.0</c:formatCode>
                <c:ptCount val="10"/>
                <c:pt idx="0">
                  <c:v>6.0402684563758386</c:v>
                </c:pt>
                <c:pt idx="1">
                  <c:v>68.456375838926178</c:v>
                </c:pt>
                <c:pt idx="2">
                  <c:v>15.771812080536913</c:v>
                </c:pt>
                <c:pt idx="3">
                  <c:v>5.2572706935123046</c:v>
                </c:pt>
                <c:pt idx="4">
                  <c:v>1.5100671140939597</c:v>
                </c:pt>
                <c:pt idx="5">
                  <c:v>1.3422818791946309</c:v>
                </c:pt>
                <c:pt idx="6">
                  <c:v>0.61521252796420578</c:v>
                </c:pt>
                <c:pt idx="7">
                  <c:v>0.39149888143176736</c:v>
                </c:pt>
                <c:pt idx="8">
                  <c:v>0.2796420581655481</c:v>
                </c:pt>
                <c:pt idx="9">
                  <c:v>0.33557046979865773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79-4982-9D47-97E4110215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-27"/>
        <c:axId val="1927305599"/>
        <c:axId val="5002703"/>
      </c:barChart>
      <c:catAx>
        <c:axId val="1927305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002703"/>
        <c:crosses val="autoZero"/>
        <c:auto val="1"/>
        <c:lblAlgn val="ctr"/>
        <c:lblOffset val="100"/>
        <c:noMultiLvlLbl val="0"/>
      </c:catAx>
      <c:valAx>
        <c:axId val="5002703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927305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34375521450792"/>
          <c:y val="0.21466662063354025"/>
          <c:w val="0.7106386008563369"/>
          <c:h val="0.75901238415514904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Monoparental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50-40F8-BFEE-3DF553E55176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50-40F8-BFEE-3DF553E55176}"/>
              </c:ext>
            </c:extLst>
          </c:dPt>
          <c:dLbls>
            <c:dLbl>
              <c:idx val="0"/>
              <c:layout>
                <c:manualLayout>
                  <c:x val="7.1305120825473842E-2"/>
                  <c:y val="1.93516420762681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50-40F8-BFEE-3DF553E551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6.8</c:v>
                </c:pt>
                <c:pt idx="1">
                  <c:v>93.2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50-40F8-BFEE-3DF553E551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ayout>
        <c:manualLayout>
          <c:xMode val="edge"/>
          <c:yMode val="edge"/>
          <c:x val="0.21576465325870162"/>
          <c:y val="2.8441007304337465E-3"/>
          <c:w val="0.59066101832623807"/>
          <c:h val="9.0460603271212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2651704034368086"/>
          <c:w val="0.99801579492215931"/>
          <c:h val="0.655784031232854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Reconstituida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4E-43E5-B9CB-5D1B923C04F3}"/>
              </c:ext>
            </c:extLst>
          </c:dPt>
          <c:dPt>
            <c:idx val="1"/>
            <c:invertIfNegative val="0"/>
            <c:bubble3D val="0"/>
            <c:spPr>
              <a:solidFill>
                <a:srgbClr val="FF006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4E-43E5-B9CB-5D1B923C04F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24E-43E5-B9CB-5D1B923C04F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24E-43E5-B9CB-5D1B923C04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8.6</c:v>
                </c:pt>
                <c:pt idx="1">
                  <c:v>91.4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4E-43E5-B9CB-5D1B923C0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23095872"/>
        <c:axId val="1023086720"/>
      </c:barChart>
      <c:catAx>
        <c:axId val="1023095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23086720"/>
        <c:crosses val="autoZero"/>
        <c:auto val="1"/>
        <c:lblAlgn val="ctr"/>
        <c:lblOffset val="100"/>
        <c:noMultiLvlLbl val="0"/>
      </c:catAx>
      <c:valAx>
        <c:axId val="10230867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2309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6699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ayout>
        <c:manualLayout>
          <c:xMode val="edge"/>
          <c:yMode val="edge"/>
          <c:x val="0.16475217913351228"/>
          <c:y val="8.7693105855039827E-3"/>
          <c:w val="0.74208714074212245"/>
          <c:h val="9.0460603271212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7748690797268034E-2"/>
          <c:w val="0.96841765916301592"/>
          <c:h val="0.721421914263901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6A-41FE-821D-BF1DF855CA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Gemelos</c:v>
                </c:pt>
                <c:pt idx="1">
                  <c:v>Mellizos</c:v>
                </c:pt>
                <c:pt idx="2">
                  <c:v>Trillizos</c:v>
                </c:pt>
                <c:pt idx="3">
                  <c:v>Otro</c:v>
                </c:pt>
              </c:strCache>
            </c:strRef>
          </c:cat>
          <c:val>
            <c:numRef>
              <c:f>Hoja1!$B$2:$B$5</c:f>
              <c:numCache>
                <c:formatCode>####.0</c:formatCode>
                <c:ptCount val="4"/>
                <c:pt idx="0">
                  <c:v>21.978021978021978</c:v>
                </c:pt>
                <c:pt idx="1">
                  <c:v>70.879120879120876</c:v>
                </c:pt>
                <c:pt idx="2">
                  <c:v>6.8681318681318677</c:v>
                </c:pt>
                <c:pt idx="3" formatCode="0.0">
                  <c:v>0.27472527472527475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6A-41FE-821D-BF1DF855C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-27"/>
        <c:axId val="1927305599"/>
        <c:axId val="5002703"/>
      </c:barChart>
      <c:catAx>
        <c:axId val="1927305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002703"/>
        <c:crosses val="autoZero"/>
        <c:auto val="1"/>
        <c:lblAlgn val="ctr"/>
        <c:lblOffset val="100"/>
        <c:noMultiLvlLbl val="0"/>
      </c:catAx>
      <c:valAx>
        <c:axId val="5002703"/>
        <c:scaling>
          <c:orientation val="minMax"/>
        </c:scaling>
        <c:delete val="1"/>
        <c:axPos val="l"/>
        <c:numFmt formatCode="####.0" sourceLinked="1"/>
        <c:majorTickMark val="none"/>
        <c:minorTickMark val="none"/>
        <c:tickLblPos val="nextTo"/>
        <c:crossAx val="1927305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39740625074498"/>
          <c:y val="0.23933362926436022"/>
          <c:w val="0.76320904988341698"/>
          <c:h val="0.76066625513703434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Parto múltiple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F3-4476-9652-B0FE556B674E}"/>
              </c:ext>
            </c:extLst>
          </c:dPt>
          <c:dPt>
            <c:idx val="1"/>
            <c:bubble3D val="0"/>
            <c:spPr>
              <a:solidFill>
                <a:srgbClr val="FF00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F3-4476-9652-B0FE556B674E}"/>
              </c:ext>
            </c:extLst>
          </c:dPt>
          <c:dLbls>
            <c:dLbl>
              <c:idx val="1"/>
              <c:layout>
                <c:manualLayout>
                  <c:x val="0.1588398778078112"/>
                  <c:y val="-0.219331198465910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F3-4476-9652-B0FE556B67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20.3</c:v>
                </c:pt>
                <c:pt idx="1">
                  <c:v>79.7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F3-4476-9652-B0FE556B6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6699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ayout>
        <c:manualLayout>
          <c:xMode val="edge"/>
          <c:yMode val="edge"/>
          <c:x val="0.23150970272009921"/>
          <c:y val="4.3138030630038723E-2"/>
          <c:w val="0.53154931174057418"/>
          <c:h val="0.133787425486860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7748690797268034E-2"/>
          <c:w val="1"/>
          <c:h val="0.721421914263901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48-4FA1-B7CA-C298FD5D16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Física</c:v>
                </c:pt>
                <c:pt idx="1">
                  <c:v>Psíquica</c:v>
                </c:pt>
                <c:pt idx="2">
                  <c:v>Sensorial</c:v>
                </c:pt>
                <c:pt idx="3">
                  <c:v>Otra</c:v>
                </c:pt>
              </c:strCache>
            </c:strRef>
          </c:cat>
          <c:val>
            <c:numRef>
              <c:f>Hoja1!$B$2:$B$5</c:f>
              <c:numCache>
                <c:formatCode>####.0</c:formatCode>
                <c:ptCount val="4"/>
                <c:pt idx="0">
                  <c:v>7.550335570469799</c:v>
                </c:pt>
                <c:pt idx="1">
                  <c:v>7.6062639821029085</c:v>
                </c:pt>
                <c:pt idx="2">
                  <c:v>3.8590604026845639</c:v>
                </c:pt>
                <c:pt idx="3" formatCode="0.0">
                  <c:v>3.6353467561521251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48-4FA1-B7CA-C298FD5D16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-27"/>
        <c:axId val="1927305599"/>
        <c:axId val="5002703"/>
      </c:barChart>
      <c:catAx>
        <c:axId val="1927305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002703"/>
        <c:crosses val="autoZero"/>
        <c:auto val="1"/>
        <c:lblAlgn val="ctr"/>
        <c:lblOffset val="100"/>
        <c:noMultiLvlLbl val="0"/>
      </c:catAx>
      <c:valAx>
        <c:axId val="5002703"/>
        <c:scaling>
          <c:orientation val="minMax"/>
        </c:scaling>
        <c:delete val="1"/>
        <c:axPos val="l"/>
        <c:numFmt formatCode="####.0" sourceLinked="1"/>
        <c:majorTickMark val="none"/>
        <c:minorTickMark val="none"/>
        <c:tickLblPos val="nextTo"/>
        <c:crossAx val="1927305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400726961657188"/>
          <c:y val="2.4087830343149895E-2"/>
          <c:w val="0.50599273038342807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C1D-4D8F-899E-45ECB9B885E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494-4420-A506-3D4F379C6328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45C-47AA-B16E-B91F632F9C9A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5C-47AA-B16E-B91F632F9C9A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45C-47AA-B16E-B91F632F9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C0000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Hoja1!$A$2:$A$8</c:f>
              <c:strCache>
                <c:ptCount val="7"/>
                <c:pt idx="0">
                  <c:v>Tener inseguridad e incertidumbre sobre la evolución de la crisis sanitaria</c:v>
                </c:pt>
                <c:pt idx="1">
                  <c:v>No poder atender bien mis responsabilidades familiares y laborales</c:v>
                </c:pt>
                <c:pt idx="2">
                  <c:v>Haber estado contagiado o que un familiar hubiera estado contagiado</c:v>
                </c:pt>
                <c:pt idx="3">
                  <c:v>Que se hayan reducido mis ingresos</c:v>
                </c:pt>
                <c:pt idx="4">
                  <c:v>Haber estado acogido a un ERTE o haberme quedado en el paro</c:v>
                </c:pt>
                <c:pt idx="5">
                  <c:v>Haber tenido que cerrar mi negocio</c:v>
                </c:pt>
                <c:pt idx="6">
                  <c:v>NS/NC</c:v>
                </c:pt>
              </c:strCache>
            </c:strRef>
          </c:cat>
          <c:val>
            <c:numRef>
              <c:f>Hoja1!$B$2:$B$8</c:f>
              <c:numCache>
                <c:formatCode>####.0</c:formatCode>
                <c:ptCount val="7"/>
                <c:pt idx="0">
                  <c:v>60.044642857142861</c:v>
                </c:pt>
                <c:pt idx="1">
                  <c:v>53.49702380952381</c:v>
                </c:pt>
                <c:pt idx="2">
                  <c:v>23.065476190476193</c:v>
                </c:pt>
                <c:pt idx="3">
                  <c:v>20.684523809523807</c:v>
                </c:pt>
                <c:pt idx="4">
                  <c:v>12.12797619047619</c:v>
                </c:pt>
                <c:pt idx="5">
                  <c:v>2.6785714285714284</c:v>
                </c:pt>
                <c:pt idx="6">
                  <c:v>2.9017857142857144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45C-47AA-B16E-B91F632F9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144192"/>
        <c:axId val="53219712"/>
      </c:barChart>
      <c:catAx>
        <c:axId val="531441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tx2"/>
                </a:solidFill>
              </a:defRPr>
            </a:pPr>
            <a:endParaRPr lang="es-ES"/>
          </a:p>
        </c:txPr>
        <c:crossAx val="53219712"/>
        <c:crosses val="autoZero"/>
        <c:auto val="1"/>
        <c:lblAlgn val="ctr"/>
        <c:lblOffset val="100"/>
        <c:noMultiLvlLbl val="0"/>
      </c:catAx>
      <c:valAx>
        <c:axId val="53219712"/>
        <c:scaling>
          <c:orientation val="minMax"/>
        </c:scaling>
        <c:delete val="1"/>
        <c:axPos val="t"/>
        <c:numFmt formatCode="####.0" sourceLinked="1"/>
        <c:majorTickMark val="out"/>
        <c:minorTickMark val="none"/>
        <c:tickLblPos val="nextTo"/>
        <c:crossAx val="53144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39740625074498"/>
          <c:y val="0.23933362926436022"/>
          <c:w val="0.76320904988341698"/>
          <c:h val="0.76066625513703434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Parto múltiple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C8-4684-9526-F08829A9D891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C8-4684-9526-F08829A9D891}"/>
              </c:ext>
            </c:extLst>
          </c:dPt>
          <c:dLbls>
            <c:dLbl>
              <c:idx val="1"/>
              <c:layout>
                <c:manualLayout>
                  <c:x val="0.1588398778078112"/>
                  <c:y val="-0.219331198465910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C8-4684-9526-F08829A9D8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16.778523489932887</c:v>
                </c:pt>
                <c:pt idx="1">
                  <c:v>83.22147651006712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C8-4684-9526-F08829A9D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ayout>
        <c:manualLayout>
          <c:xMode val="edge"/>
          <c:yMode val="edge"/>
          <c:x val="0.23150970272009921"/>
          <c:y val="4.3138030630038723E-2"/>
          <c:w val="0.53154931174057418"/>
          <c:h val="0.133787425486860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36788745897769"/>
          <c:y val="0.32705835577580528"/>
          <c:w val="0.71389257003660345"/>
          <c:h val="0.61865493150477335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24693D"/>
            </a:solidFill>
          </c:spPr>
          <c:dPt>
            <c:idx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3B3-467A-A269-B2C6285F19CC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9EE-4B7C-9CB7-D82DC17133BE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9EE-4B7C-9CB7-D82DC17133BE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9EE-4B7C-9CB7-D82DC17133BE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9-F8E1-4663-B077-967BEEE9E4EC}"/>
              </c:ext>
            </c:extLst>
          </c:dPt>
          <c:dPt>
            <c:idx val="5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F8E1-4663-B077-967BEEE9E4EC}"/>
              </c:ext>
            </c:extLst>
          </c:dPt>
          <c:dPt>
            <c:idx val="6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7614-44D3-9547-CC6848530E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Sólo por número de hijos</c:v>
                </c:pt>
                <c:pt idx="1">
                  <c:v>Incluir también circunstancias familiares especiales </c:v>
                </c:pt>
                <c:pt idx="2">
                  <c:v>NS/NC</c:v>
                </c:pt>
              </c:strCache>
            </c:strRef>
          </c:cat>
          <c:val>
            <c:numRef>
              <c:f>Hoja1!$B$2:$B$4</c:f>
              <c:numCache>
                <c:formatCode>####.0</c:formatCode>
                <c:ptCount val="3"/>
                <c:pt idx="0">
                  <c:v>41.834451901565998</c:v>
                </c:pt>
                <c:pt idx="1">
                  <c:v>54.474272930648766</c:v>
                </c:pt>
                <c:pt idx="2">
                  <c:v>3.6912751677852347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EE-4B7C-9CB7-D82DC1713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ayout>
        <c:manualLayout>
          <c:xMode val="edge"/>
          <c:yMode val="edge"/>
          <c:x val="2.488072952818245E-2"/>
          <c:y val="2.2906253315111914E-2"/>
          <c:w val="0.96169347646387915"/>
          <c:h val="0.262174651016218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162626081774825E-3"/>
          <c:y val="5.3573635696746221E-3"/>
          <c:w val="0.99363793934663325"/>
          <c:h val="0.8325309533508622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Sólo por número de hijos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Andalucía</c:v>
                </c:pt>
                <c:pt idx="1">
                  <c:v>Extremadura</c:v>
                </c:pt>
                <c:pt idx="2">
                  <c:v>Comunidad Valenciana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Hoja1!$B$2:$F$2</c:f>
              <c:numCache>
                <c:formatCode>####.0</c:formatCode>
                <c:ptCount val="5"/>
                <c:pt idx="0" formatCode="0.0">
                  <c:v>43.404255319148938</c:v>
                </c:pt>
                <c:pt idx="1">
                  <c:v>44.086021505376344</c:v>
                </c:pt>
                <c:pt idx="2" formatCode="0.0">
                  <c:v>39.631336405529957</c:v>
                </c:pt>
                <c:pt idx="3" formatCode="0.0">
                  <c:v>48.618784530386741</c:v>
                </c:pt>
                <c:pt idx="4" formatCode="0.0">
                  <c:v>34.883720930232556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D3-49E2-8674-E155A1F226B1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Incluir también circunstancias familiares especiales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Andalucía</c:v>
                </c:pt>
                <c:pt idx="1">
                  <c:v>Extremadura</c:v>
                </c:pt>
                <c:pt idx="2">
                  <c:v>Comunidad Valenciana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Hoja1!$B$3:$F$3</c:f>
              <c:numCache>
                <c:formatCode>####.0</c:formatCode>
                <c:ptCount val="5"/>
                <c:pt idx="0" formatCode="0.0">
                  <c:v>51.489361702127653</c:v>
                </c:pt>
                <c:pt idx="1">
                  <c:v>52.688172043010752</c:v>
                </c:pt>
                <c:pt idx="2" formatCode="0.0">
                  <c:v>58.525345622119815</c:v>
                </c:pt>
                <c:pt idx="3" formatCode="0.0">
                  <c:v>47.513812154696133</c:v>
                </c:pt>
                <c:pt idx="4" formatCode="0.0">
                  <c:v>61.046511627906973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D3-49E2-8674-E155A1F226B1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NS/NC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Hoja1!$B$1:$F$1</c:f>
              <c:strCache>
                <c:ptCount val="5"/>
                <c:pt idx="0">
                  <c:v>Andalucía</c:v>
                </c:pt>
                <c:pt idx="1">
                  <c:v>Extremadura</c:v>
                </c:pt>
                <c:pt idx="2">
                  <c:v>Comunidad Valenciana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Hoja1!$B$4:$F$4</c:f>
              <c:numCache>
                <c:formatCode>####.0</c:formatCode>
                <c:ptCount val="5"/>
                <c:pt idx="0" formatCode="0.0">
                  <c:v>5.1063829787234045</c:v>
                </c:pt>
                <c:pt idx="1">
                  <c:v>3.225806451612903</c:v>
                </c:pt>
                <c:pt idx="2" formatCode="0.0">
                  <c:v>1.8433179723502304</c:v>
                </c:pt>
                <c:pt idx="3" formatCode="0.0">
                  <c:v>3.867403314917127</c:v>
                </c:pt>
                <c:pt idx="4" formatCode="0.0">
                  <c:v>4.0697674418604652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D3-49E2-8674-E155A1F226B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51232448"/>
        <c:axId val="551226544"/>
      </c:barChart>
      <c:catAx>
        <c:axId val="55123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51226544"/>
        <c:crosses val="autoZero"/>
        <c:auto val="1"/>
        <c:lblAlgn val="ctr"/>
        <c:lblOffset val="100"/>
        <c:noMultiLvlLbl val="0"/>
      </c:catAx>
      <c:valAx>
        <c:axId val="5512265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123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33073457907524E-2"/>
          <c:y val="9.1942600808119751E-2"/>
          <c:w val="0.97947552994531706"/>
          <c:h val="0.757375764173205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FB-4D19-96C5-5CCC3A65A1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25-34 años</c:v>
                </c:pt>
                <c:pt idx="1">
                  <c:v>35-44 años</c:v>
                </c:pt>
                <c:pt idx="2">
                  <c:v>45-54 años</c:v>
                </c:pt>
                <c:pt idx="3">
                  <c:v>55-75 años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6.31</c:v>
                </c:pt>
                <c:pt idx="1">
                  <c:v>47.3</c:v>
                </c:pt>
                <c:pt idx="2">
                  <c:v>37.799999999999997</c:v>
                </c:pt>
                <c:pt idx="3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FB-4D19-96C5-5CCC3A65A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927305599"/>
        <c:axId val="5002703"/>
      </c:barChart>
      <c:catAx>
        <c:axId val="1927305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002703"/>
        <c:crosses val="autoZero"/>
        <c:auto val="1"/>
        <c:lblAlgn val="ctr"/>
        <c:lblOffset val="100"/>
        <c:noMultiLvlLbl val="0"/>
      </c:catAx>
      <c:valAx>
        <c:axId val="50027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27305599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60695820122551"/>
          <c:y val="0.12022495274137085"/>
          <c:w val="0.6839304179877449"/>
          <c:h val="0.842749045893658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Padre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6FA-4CC9-9109-7B369C1805D5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6FA-4CC9-9109-7B369C1805D5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6FA-4CC9-9109-7B369C1805D5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Hoja1!$A$2:$A$5</c:f>
              <c:strCache>
                <c:ptCount val="4"/>
                <c:pt idx="0">
                  <c:v>Estudios primarios o inferiores</c:v>
                </c:pt>
                <c:pt idx="1">
                  <c:v>Secundarios</c:v>
                </c:pt>
                <c:pt idx="2">
                  <c:v>Universitarios</c:v>
                </c:pt>
                <c:pt idx="3">
                  <c:v>No procede</c:v>
                </c:pt>
              </c:strCache>
            </c:strRef>
          </c:cat>
          <c:val>
            <c:numRef>
              <c:f>Hoja1!$B$2:$B$5</c:f>
              <c:numCache>
                <c:formatCode>0.0</c:formatCode>
                <c:ptCount val="4"/>
                <c:pt idx="0">
                  <c:v>11.034877072612922</c:v>
                </c:pt>
                <c:pt idx="1">
                  <c:v>31.961120640365927</c:v>
                </c:pt>
                <c:pt idx="2">
                  <c:v>53.230417381360773</c:v>
                </c:pt>
                <c:pt idx="3">
                  <c:v>3.7735849056603774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FA-4CC9-9109-7B369C1805D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Madre</c:v>
                </c:pt>
              </c:strCache>
            </c:strRef>
          </c:tx>
          <c:spPr>
            <a:solidFill>
              <a:srgbClr val="FF6699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6699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Hoja1!$A$2:$A$5</c:f>
              <c:strCache>
                <c:ptCount val="4"/>
                <c:pt idx="0">
                  <c:v>Estudios primarios o inferiores</c:v>
                </c:pt>
                <c:pt idx="1">
                  <c:v>Secundarios</c:v>
                </c:pt>
                <c:pt idx="2">
                  <c:v>Universitarios</c:v>
                </c:pt>
                <c:pt idx="3">
                  <c:v>No procede</c:v>
                </c:pt>
              </c:strCache>
            </c:strRef>
          </c:cat>
          <c:val>
            <c:numRef>
              <c:f>Hoja1!$C$2:$C$5</c:f>
              <c:numCache>
                <c:formatCode>0.0</c:formatCode>
                <c:ptCount val="4"/>
                <c:pt idx="0">
                  <c:v>5.5555555555555554</c:v>
                </c:pt>
                <c:pt idx="1">
                  <c:v>27.497194163860833</c:v>
                </c:pt>
                <c:pt idx="2">
                  <c:v>65.432098765432102</c:v>
                </c:pt>
                <c:pt idx="3">
                  <c:v>1.5151515151515151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FA-4CC9-9109-7B369C1805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3144192"/>
        <c:axId val="53219712"/>
      </c:barChart>
      <c:catAx>
        <c:axId val="531441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72C62"/>
                </a:solidFill>
              </a:defRPr>
            </a:pPr>
            <a:endParaRPr lang="es-ES"/>
          </a:p>
        </c:txPr>
        <c:crossAx val="53219712"/>
        <c:crosses val="autoZero"/>
        <c:auto val="1"/>
        <c:lblAlgn val="ctr"/>
        <c:lblOffset val="100"/>
        <c:noMultiLvlLbl val="0"/>
      </c:catAx>
      <c:valAx>
        <c:axId val="53219712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5314419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600" b="1">
                <a:solidFill>
                  <a:schemeClr val="tx2"/>
                </a:solidFill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rgbClr val="FF6699"/>
                </a:solidFill>
              </a:defRPr>
            </a:pPr>
            <a:endParaRPr lang="es-ES"/>
          </a:p>
        </c:txPr>
      </c:legendEntry>
      <c:layout>
        <c:manualLayout>
          <c:xMode val="edge"/>
          <c:yMode val="edge"/>
          <c:x val="0.40652688637634754"/>
          <c:y val="1.5982810717796E-2"/>
          <c:w val="0.34522624266819357"/>
          <c:h val="6.1051610215742777E-2"/>
        </c:manualLayout>
      </c:layout>
      <c:overlay val="0"/>
      <c:txPr>
        <a:bodyPr/>
        <a:lstStyle/>
        <a:p>
          <a:pPr>
            <a:defRPr sz="1600" b="1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60695820122551"/>
          <c:y val="0.12022495274137085"/>
          <c:w val="0.6839304179877449"/>
          <c:h val="0.842749045893658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Padre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6FA-4CC9-9109-7B369C1805D5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6FA-4CC9-9109-7B369C1805D5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6FA-4CC9-9109-7B369C1805D5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Hoja1!$A$2:$A$9</c:f>
              <c:strCache>
                <c:ptCount val="8"/>
                <c:pt idx="0">
                  <c:v>Asalariado del sector privado</c:v>
                </c:pt>
                <c:pt idx="1">
                  <c:v>Funcionario/empleado público </c:v>
                </c:pt>
                <c:pt idx="2">
                  <c:v>Empresario o autónomo</c:v>
                </c:pt>
                <c:pt idx="3">
                  <c:v>Trabajo doméstico no remunerado</c:v>
                </c:pt>
                <c:pt idx="4">
                  <c:v>Parado</c:v>
                </c:pt>
                <c:pt idx="5">
                  <c:v>Otra</c:v>
                </c:pt>
                <c:pt idx="6">
                  <c:v>No procede</c:v>
                </c:pt>
                <c:pt idx="7">
                  <c:v>Estudiante</c:v>
                </c:pt>
              </c:strCache>
            </c:strRef>
          </c:cat>
          <c:val>
            <c:numRef>
              <c:f>Hoja1!$B$2:$B$9</c:f>
              <c:numCache>
                <c:formatCode>0.0</c:formatCode>
                <c:ptCount val="8"/>
                <c:pt idx="0">
                  <c:v>54.373927958833626</c:v>
                </c:pt>
                <c:pt idx="1">
                  <c:v>17.495711835334475</c:v>
                </c:pt>
                <c:pt idx="2">
                  <c:v>15.265866209262436</c:v>
                </c:pt>
                <c:pt idx="3">
                  <c:v>0.91480846197827326</c:v>
                </c:pt>
                <c:pt idx="4">
                  <c:v>4.1166380789022305</c:v>
                </c:pt>
                <c:pt idx="5">
                  <c:v>5.6603773584905666</c:v>
                </c:pt>
                <c:pt idx="6">
                  <c:v>2.1726700971983992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FA-4CC9-9109-7B369C1805D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Madre</c:v>
                </c:pt>
              </c:strCache>
            </c:strRef>
          </c:tx>
          <c:spPr>
            <a:solidFill>
              <a:srgbClr val="FF6699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6699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Hoja1!$A$2:$A$9</c:f>
              <c:strCache>
                <c:ptCount val="8"/>
                <c:pt idx="0">
                  <c:v>Asalariado del sector privado</c:v>
                </c:pt>
                <c:pt idx="1">
                  <c:v>Funcionario/empleado público </c:v>
                </c:pt>
                <c:pt idx="2">
                  <c:v>Empresario o autónomo</c:v>
                </c:pt>
                <c:pt idx="3">
                  <c:v>Trabajo doméstico no remunerado</c:v>
                </c:pt>
                <c:pt idx="4">
                  <c:v>Parado</c:v>
                </c:pt>
                <c:pt idx="5">
                  <c:v>Otra</c:v>
                </c:pt>
                <c:pt idx="6">
                  <c:v>No procede</c:v>
                </c:pt>
                <c:pt idx="7">
                  <c:v>Estudiante</c:v>
                </c:pt>
              </c:strCache>
            </c:strRef>
          </c:cat>
          <c:val>
            <c:numRef>
              <c:f>Hoja1!$C$2:$C$9</c:f>
              <c:numCache>
                <c:formatCode>0.0</c:formatCode>
                <c:ptCount val="8"/>
                <c:pt idx="0">
                  <c:v>38.194054963544588</c:v>
                </c:pt>
                <c:pt idx="1">
                  <c:v>24.284913067863151</c:v>
                </c:pt>
                <c:pt idx="2">
                  <c:v>8.4127874369040949</c:v>
                </c:pt>
                <c:pt idx="3">
                  <c:v>14.694335389792485</c:v>
                </c:pt>
                <c:pt idx="4">
                  <c:v>9.1979809310151435</c:v>
                </c:pt>
                <c:pt idx="5">
                  <c:v>4.2063937184520475</c:v>
                </c:pt>
                <c:pt idx="6">
                  <c:v>0.84127874369040945</c:v>
                </c:pt>
                <c:pt idx="7">
                  <c:v>0.16825574873808188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FA-4CC9-9109-7B369C1805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3144192"/>
        <c:axId val="53219712"/>
      </c:barChart>
      <c:catAx>
        <c:axId val="531441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72C62"/>
                </a:solidFill>
              </a:defRPr>
            </a:pPr>
            <a:endParaRPr lang="es-ES"/>
          </a:p>
        </c:txPr>
        <c:crossAx val="53219712"/>
        <c:crosses val="autoZero"/>
        <c:auto val="1"/>
        <c:lblAlgn val="ctr"/>
        <c:lblOffset val="100"/>
        <c:noMultiLvlLbl val="0"/>
      </c:catAx>
      <c:valAx>
        <c:axId val="53219712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5314419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600" b="1">
                <a:solidFill>
                  <a:schemeClr val="tx2"/>
                </a:solidFill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rgbClr val="FF6699"/>
                </a:solidFill>
              </a:defRPr>
            </a:pPr>
            <a:endParaRPr lang="es-ES"/>
          </a:p>
        </c:txPr>
      </c:legendEntry>
      <c:layout>
        <c:manualLayout>
          <c:xMode val="edge"/>
          <c:yMode val="edge"/>
          <c:x val="0.3128054957369541"/>
          <c:y val="2.3974216076693998E-2"/>
          <c:w val="0.3932913278376578"/>
          <c:h val="6.7486474389118936E-2"/>
        </c:manualLayout>
      </c:layout>
      <c:overlay val="0"/>
      <c:txPr>
        <a:bodyPr/>
        <a:lstStyle/>
        <a:p>
          <a:pPr>
            <a:defRPr sz="1600" b="1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16189250387777"/>
          <c:y val="0.23670627064661484"/>
          <c:w val="0.50427829467837715"/>
          <c:h val="0.82179235774489323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DD-454F-ACFD-47D4288A5588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DD-454F-ACFD-47D4288A5588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9DD-454F-ACFD-47D4288A5588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9DD-454F-ACFD-47D4288A5588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9DD-454F-ACFD-47D4288A5588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9DD-454F-ACFD-47D4288A5588}"/>
              </c:ext>
            </c:extLst>
          </c:dPt>
          <c:dPt>
            <c:idx val="6"/>
            <c:bubble3D val="0"/>
            <c:spPr>
              <a:solidFill>
                <a:schemeClr val="accent1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9DD-454F-ACFD-47D4288A5588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9DD-454F-ACFD-47D4288A55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Trabajan ambos</c:v>
                </c:pt>
                <c:pt idx="1">
                  <c:v>Trabaja uno de los dos</c:v>
                </c:pt>
                <c:pt idx="2">
                  <c:v>No trabaja ninguno</c:v>
                </c:pt>
              </c:strCache>
            </c:strRef>
          </c:cat>
          <c:val>
            <c:numRef>
              <c:f>Hoja1!$B$2:$B$4</c:f>
              <c:numCache>
                <c:formatCode>####.0</c:formatCode>
                <c:ptCount val="3"/>
                <c:pt idx="0">
                  <c:v>62.919463087248324</c:v>
                </c:pt>
                <c:pt idx="1">
                  <c:v>30.257270693512304</c:v>
                </c:pt>
                <c:pt idx="2">
                  <c:v>6.8232662192393736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9DD-454F-ACFD-47D4288A55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ayout>
        <c:manualLayout>
          <c:xMode val="edge"/>
          <c:yMode val="edge"/>
          <c:x val="1.7391985173607141E-2"/>
          <c:y val="2.5079558481284625E-2"/>
          <c:w val="0.96521602965278586"/>
          <c:h val="0.16513671486088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962953406065147"/>
          <c:y val="2.1057551852309619E-2"/>
          <c:w val="0.62037046593934853"/>
          <c:h val="0.944388566948844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254-45E2-A831-7F635A16C5E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254-45E2-A831-7F635A16C5E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9254-45E2-A831-7F635A16C5E9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254-45E2-A831-7F635A16C5E9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254-45E2-A831-7F635A16C5E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254-45E2-A831-7F635A16C5E9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254-45E2-A831-7F635A16C5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Hoja1!$A$2:$A$8</c:f>
              <c:strCache>
                <c:ptCount val="7"/>
                <c:pt idx="0">
                  <c:v>De 0 a 1.200€</c:v>
                </c:pt>
                <c:pt idx="1">
                  <c:v>De 1.201 € a 2.500 €</c:v>
                </c:pt>
                <c:pt idx="2">
                  <c:v>De 2.501 € a 3.500 €</c:v>
                </c:pt>
                <c:pt idx="3">
                  <c:v>De 3.501 € a 5.000 €</c:v>
                </c:pt>
                <c:pt idx="4">
                  <c:v>De 5.001 € a 7.000 €</c:v>
                </c:pt>
                <c:pt idx="5">
                  <c:v>Más de 7.000 €</c:v>
                </c:pt>
                <c:pt idx="6">
                  <c:v>NS/NC</c:v>
                </c:pt>
              </c:strCache>
            </c:strRef>
          </c:cat>
          <c:val>
            <c:numRef>
              <c:f>Hoja1!$B$2:$B$8</c:f>
              <c:numCache>
                <c:formatCode>####.0</c:formatCode>
                <c:ptCount val="7"/>
                <c:pt idx="0">
                  <c:v>10.234899328859061</c:v>
                </c:pt>
                <c:pt idx="1">
                  <c:v>28.076062639821028</c:v>
                </c:pt>
                <c:pt idx="2">
                  <c:v>26.174496644295303</c:v>
                </c:pt>
                <c:pt idx="3">
                  <c:v>19.854586129753915</c:v>
                </c:pt>
                <c:pt idx="4">
                  <c:v>6.0961968680089482</c:v>
                </c:pt>
                <c:pt idx="5">
                  <c:v>2.1252796420581657</c:v>
                </c:pt>
                <c:pt idx="6">
                  <c:v>7.4384787472035798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254-45E2-A831-7F635A16C5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3144192"/>
        <c:axId val="53219712"/>
      </c:barChart>
      <c:catAx>
        <c:axId val="531441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2"/>
                </a:solidFill>
              </a:defRPr>
            </a:pPr>
            <a:endParaRPr lang="es-ES"/>
          </a:p>
        </c:txPr>
        <c:crossAx val="53219712"/>
        <c:crosses val="autoZero"/>
        <c:auto val="1"/>
        <c:lblAlgn val="ctr"/>
        <c:lblOffset val="100"/>
        <c:noMultiLvlLbl val="0"/>
      </c:catAx>
      <c:valAx>
        <c:axId val="53219712"/>
        <c:scaling>
          <c:orientation val="minMax"/>
        </c:scaling>
        <c:delete val="1"/>
        <c:axPos val="t"/>
        <c:numFmt formatCode="####.0" sourceLinked="1"/>
        <c:majorTickMark val="out"/>
        <c:minorTickMark val="none"/>
        <c:tickLblPos val="nextTo"/>
        <c:crossAx val="53144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17333966142034"/>
          <c:y val="2.1057551852309619E-2"/>
          <c:w val="0.5158266603385796"/>
          <c:h val="0.944388566948844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B3C-499B-8C0F-53C47507E23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B3C-499B-8C0F-53C47507E23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BB3C-499B-8C0F-53C47507E23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B3C-499B-8C0F-53C47507E23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B3C-499B-8C0F-53C47507E23E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B3C-499B-8C0F-53C47507E23E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0,9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BB3C-499B-8C0F-53C47507E23E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accent3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B3C-499B-8C0F-53C47507E23E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B3C-499B-8C0F-53C47507E2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Hoja1!$A$2:$A$8</c:f>
              <c:strCache>
                <c:ptCount val="7"/>
                <c:pt idx="0">
                  <c:v>Sí, tengo dificultades para llegar a fin de mes</c:v>
                </c:pt>
                <c:pt idx="1">
                  <c:v>Sí, tengo que reducir mi presupuesto familiar</c:v>
                </c:pt>
                <c:pt idx="2">
                  <c:v>Sí, tengo que disponer de ahorros o préstamos para llegar a fin de mes</c:v>
                </c:pt>
                <c:pt idx="3">
                  <c:v>Sí, cuento con el apoyo económico de un familiar </c:v>
                </c:pt>
                <c:pt idx="4">
                  <c:v>Sí, cuento con el apoyo de los servicios sociales y/o una ONG para cubrir las necesidades básicas en mi hogar</c:v>
                </c:pt>
                <c:pt idx="5">
                  <c:v>No, no tengo dificultades</c:v>
                </c:pt>
                <c:pt idx="6">
                  <c:v>No, puedo ahorrar más que otros años anteriores</c:v>
                </c:pt>
              </c:strCache>
            </c:strRef>
          </c:cat>
          <c:val>
            <c:numRef>
              <c:f>Hoja1!$B$2:$B$8</c:f>
              <c:numCache>
                <c:formatCode>####.0</c:formatCode>
                <c:ptCount val="7"/>
                <c:pt idx="0">
                  <c:v>22.651006711409394</c:v>
                </c:pt>
                <c:pt idx="1">
                  <c:v>18.232662192393736</c:v>
                </c:pt>
                <c:pt idx="2">
                  <c:v>10.17897091722595</c:v>
                </c:pt>
                <c:pt idx="3">
                  <c:v>4.5861297539149888</c:v>
                </c:pt>
                <c:pt idx="4">
                  <c:v>0.89485458612975388</c:v>
                </c:pt>
                <c:pt idx="5">
                  <c:v>38.982102908277405</c:v>
                </c:pt>
                <c:pt idx="6">
                  <c:v>4.4742729306487696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B3C-499B-8C0F-53C47507E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3144192"/>
        <c:axId val="53219712"/>
      </c:barChart>
      <c:catAx>
        <c:axId val="531441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tx2"/>
                </a:solidFill>
              </a:defRPr>
            </a:pPr>
            <a:endParaRPr lang="es-ES"/>
          </a:p>
        </c:txPr>
        <c:crossAx val="53219712"/>
        <c:crosses val="autoZero"/>
        <c:auto val="1"/>
        <c:lblAlgn val="ctr"/>
        <c:lblOffset val="100"/>
        <c:noMultiLvlLbl val="0"/>
      </c:catAx>
      <c:valAx>
        <c:axId val="53219712"/>
        <c:scaling>
          <c:orientation val="minMax"/>
        </c:scaling>
        <c:delete val="1"/>
        <c:axPos val="t"/>
        <c:numFmt formatCode="####.0" sourceLinked="1"/>
        <c:majorTickMark val="out"/>
        <c:minorTickMark val="none"/>
        <c:tickLblPos val="nextTo"/>
        <c:crossAx val="53144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538813657872"/>
          <c:y val="0.18752541333050954"/>
          <c:w val="0.75171658212599324"/>
          <c:h val="0.8022491480528346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Sí (cualquier tipo de problema)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A25-46E8-BDCA-D02C015EB89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A25-46E8-BDCA-D02C015EB89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A25-46E8-BDCA-D02C015EB8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2 Hijos</c:v>
                </c:pt>
                <c:pt idx="1">
                  <c:v>3 Hijos</c:v>
                </c:pt>
                <c:pt idx="2">
                  <c:v>4 Hijos</c:v>
                </c:pt>
                <c:pt idx="3">
                  <c:v>5 Hijos</c:v>
                </c:pt>
                <c:pt idx="4">
                  <c:v>6 o más hijos</c:v>
                </c:pt>
              </c:strCache>
            </c:strRef>
          </c:cat>
          <c:val>
            <c:numRef>
              <c:f>Hoja1!$B$2:$B$6</c:f>
              <c:numCache>
                <c:formatCode>0.0</c:formatCode>
                <c:ptCount val="5"/>
                <c:pt idx="0">
                  <c:v>64.81481481481481</c:v>
                </c:pt>
                <c:pt idx="1">
                  <c:v>52.941176470588239</c:v>
                </c:pt>
                <c:pt idx="2">
                  <c:v>61.702127659574479</c:v>
                </c:pt>
                <c:pt idx="3">
                  <c:v>63.829787234042556</c:v>
                </c:pt>
                <c:pt idx="4">
                  <c:v>73.75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25-46E8-BDCA-D02C015EB89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No, no tengo dificultades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2 Hijos</c:v>
                </c:pt>
                <c:pt idx="1">
                  <c:v>3 Hijos</c:v>
                </c:pt>
                <c:pt idx="2">
                  <c:v>4 Hijos</c:v>
                </c:pt>
                <c:pt idx="3">
                  <c:v>5 Hijos</c:v>
                </c:pt>
                <c:pt idx="4">
                  <c:v>6 o más hijos</c:v>
                </c:pt>
              </c:strCache>
            </c:strRef>
          </c:cat>
          <c:val>
            <c:numRef>
              <c:f>Hoja1!$C$2:$C$6</c:f>
              <c:numCache>
                <c:formatCode>0.0</c:formatCode>
                <c:ptCount val="5"/>
                <c:pt idx="0">
                  <c:v>29.629629629629626</c:v>
                </c:pt>
                <c:pt idx="1">
                  <c:v>42.075163398692808</c:v>
                </c:pt>
                <c:pt idx="2">
                  <c:v>36.170212765957444</c:v>
                </c:pt>
                <c:pt idx="3">
                  <c:v>31.914893617021278</c:v>
                </c:pt>
                <c:pt idx="4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25-46E8-BDCA-D02C015EB89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No, puedo ahorrar más que otros años anteriores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2 Hijos</c:v>
                </c:pt>
                <c:pt idx="1">
                  <c:v>3 Hijos</c:v>
                </c:pt>
                <c:pt idx="2">
                  <c:v>4 Hijos</c:v>
                </c:pt>
                <c:pt idx="3">
                  <c:v>5 Hijos</c:v>
                </c:pt>
                <c:pt idx="4">
                  <c:v>6 o más hijos</c:v>
                </c:pt>
              </c:strCache>
            </c:strRef>
          </c:cat>
          <c:val>
            <c:numRef>
              <c:f>Hoja1!$D$2:$D$6</c:f>
              <c:numCache>
                <c:formatCode>0.0</c:formatCode>
                <c:ptCount val="5"/>
                <c:pt idx="0">
                  <c:v>5.5555555555555554</c:v>
                </c:pt>
                <c:pt idx="1">
                  <c:v>4.9836601307189543</c:v>
                </c:pt>
                <c:pt idx="2">
                  <c:v>2.1276595744680851</c:v>
                </c:pt>
                <c:pt idx="3">
                  <c:v>4.2553191489361701</c:v>
                </c:pt>
                <c:pt idx="4">
                  <c:v>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25-46E8-BDCA-D02C015EB8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0090240"/>
        <c:axId val="190088704"/>
      </c:barChart>
      <c:valAx>
        <c:axId val="190088704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90090240"/>
        <c:crosses val="autoZero"/>
        <c:crossBetween val="between"/>
      </c:valAx>
      <c:catAx>
        <c:axId val="1900902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0088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ayout>
        <c:manualLayout>
          <c:xMode val="edge"/>
          <c:yMode val="edge"/>
          <c:x val="0"/>
          <c:y val="4.0510591729734571E-5"/>
          <c:w val="1"/>
          <c:h val="0.18247911255048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69305838100155"/>
          <c:y val="0"/>
          <c:w val="0.6630694161899845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DFE-4434-ADDA-F0E8F8FE94E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DFE-4434-ADDA-F0E8F8FE94E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CDFE-4434-ADDA-F0E8F8FE94E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C1D-4D8F-899E-45ECB9B885E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CDFE-4434-ADDA-F0E8F8FE94E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CDFE-4434-ADDA-F0E8F8FE94E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45C-47AA-B16E-B91F632F9C9A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5C-47AA-B16E-B91F632F9C9A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6-CDFE-4434-ADDA-F0E8F8FE94E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8356-416A-8E2C-27F2B6DDB98C}"/>
              </c:ext>
            </c:extLst>
          </c:dPt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DFE-4434-ADDA-F0E8F8FE94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206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Hoja1!$A$2:$A$10</c:f>
              <c:strCache>
                <c:ptCount val="9"/>
                <c:pt idx="0">
                  <c:v>Estresado</c:v>
                </c:pt>
                <c:pt idx="1">
                  <c:v>Fortalecido por afrontar las adversidades desde la unión familiar</c:v>
                </c:pt>
                <c:pt idx="2">
                  <c:v>Feliz</c:v>
                </c:pt>
                <c:pt idx="3">
                  <c:v>Saturado</c:v>
                </c:pt>
                <c:pt idx="4">
                  <c:v>Animado</c:v>
                </c:pt>
                <c:pt idx="5">
                  <c:v>Agobiado</c:v>
                </c:pt>
                <c:pt idx="6">
                  <c:v>Apoyado</c:v>
                </c:pt>
                <c:pt idx="7">
                  <c:v>Otro</c:v>
                </c:pt>
                <c:pt idx="8">
                  <c:v>NS/NC</c:v>
                </c:pt>
              </c:strCache>
            </c:strRef>
          </c:cat>
          <c:val>
            <c:numRef>
              <c:f>Hoja1!$B$2:$B$10</c:f>
              <c:numCache>
                <c:formatCode>####.0</c:formatCode>
                <c:ptCount val="9"/>
                <c:pt idx="0">
                  <c:v>26.845637583892618</c:v>
                </c:pt>
                <c:pt idx="1">
                  <c:v>26.286353467561522</c:v>
                </c:pt>
                <c:pt idx="2">
                  <c:v>25.727069351230426</c:v>
                </c:pt>
                <c:pt idx="3">
                  <c:v>21.923937360178972</c:v>
                </c:pt>
                <c:pt idx="4">
                  <c:v>21.308724832214764</c:v>
                </c:pt>
                <c:pt idx="5">
                  <c:v>18.903803131991051</c:v>
                </c:pt>
                <c:pt idx="6">
                  <c:v>10.17897091722595</c:v>
                </c:pt>
                <c:pt idx="7">
                  <c:v>6.7114093959731544</c:v>
                </c:pt>
                <c:pt idx="8">
                  <c:v>2.0693512304250561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45C-47AA-B16E-B91F632F9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3144192"/>
        <c:axId val="53219712"/>
      </c:barChart>
      <c:catAx>
        <c:axId val="531441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2"/>
                </a:solidFill>
              </a:defRPr>
            </a:pPr>
            <a:endParaRPr lang="es-ES"/>
          </a:p>
        </c:txPr>
        <c:crossAx val="53219712"/>
        <c:crosses val="autoZero"/>
        <c:auto val="1"/>
        <c:lblAlgn val="ctr"/>
        <c:lblOffset val="100"/>
        <c:noMultiLvlLbl val="0"/>
      </c:catAx>
      <c:valAx>
        <c:axId val="53219712"/>
        <c:scaling>
          <c:orientation val="minMax"/>
        </c:scaling>
        <c:delete val="1"/>
        <c:axPos val="t"/>
        <c:numFmt formatCode="####.0" sourceLinked="1"/>
        <c:majorTickMark val="out"/>
        <c:minorTickMark val="none"/>
        <c:tickLblPos val="nextTo"/>
        <c:crossAx val="53144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24985635189688"/>
          <c:y val="0.19709721826013979"/>
          <c:w val="0.76675014364810312"/>
          <c:h val="0.8022491480528346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De 0 a 1.200€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2D7-4337-9953-7C51AA553E4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2D7-4337-9953-7C51AA553E4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2D7-4337-9953-7C51AA553E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2 Hijos</c:v>
                </c:pt>
                <c:pt idx="1">
                  <c:v>3 Hijos</c:v>
                </c:pt>
                <c:pt idx="2">
                  <c:v>4 Hijos</c:v>
                </c:pt>
                <c:pt idx="3">
                  <c:v>5 Hijos</c:v>
                </c:pt>
                <c:pt idx="4">
                  <c:v>6 o más hijos</c:v>
                </c:pt>
              </c:strCache>
            </c:strRef>
          </c:cat>
          <c:val>
            <c:numRef>
              <c:f>Hoja1!$B$2:$B$6</c:f>
              <c:numCache>
                <c:formatCode>0.0</c:formatCode>
                <c:ptCount val="5"/>
                <c:pt idx="0">
                  <c:v>27.777777777777779</c:v>
                </c:pt>
                <c:pt idx="1">
                  <c:v>8.3333333333333339</c:v>
                </c:pt>
                <c:pt idx="2">
                  <c:v>10.638297872340425</c:v>
                </c:pt>
                <c:pt idx="3">
                  <c:v>15.957446808510639</c:v>
                </c:pt>
                <c:pt idx="4" formatCode="####.0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D7-4337-9953-7C51AA553E4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 1.201 € a 2.500 €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2 Hijos</c:v>
                </c:pt>
                <c:pt idx="1">
                  <c:v>3 Hijos</c:v>
                </c:pt>
                <c:pt idx="2">
                  <c:v>4 Hijos</c:v>
                </c:pt>
                <c:pt idx="3">
                  <c:v>5 Hijos</c:v>
                </c:pt>
                <c:pt idx="4">
                  <c:v>6 o más hijos</c:v>
                </c:pt>
              </c:strCache>
            </c:strRef>
          </c:cat>
          <c:val>
            <c:numRef>
              <c:f>Hoja1!$C$2:$C$6</c:f>
              <c:numCache>
                <c:formatCode>0.0</c:formatCode>
                <c:ptCount val="5"/>
                <c:pt idx="0">
                  <c:v>35.185185185185183</c:v>
                </c:pt>
                <c:pt idx="1">
                  <c:v>28.676470588235293</c:v>
                </c:pt>
                <c:pt idx="2">
                  <c:v>24.822695035460992</c:v>
                </c:pt>
                <c:pt idx="3">
                  <c:v>23.404255319148938</c:v>
                </c:pt>
                <c:pt idx="4" formatCode="####.0">
                  <c:v>26.25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D7-4337-9953-7C51AA553E48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De 2.501 € a 3.500 €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2 Hijos</c:v>
                </c:pt>
                <c:pt idx="1">
                  <c:v>3 Hijos</c:v>
                </c:pt>
                <c:pt idx="2">
                  <c:v>4 Hijos</c:v>
                </c:pt>
                <c:pt idx="3">
                  <c:v>5 Hijos</c:v>
                </c:pt>
                <c:pt idx="4">
                  <c:v>6 o más hijos</c:v>
                </c:pt>
              </c:strCache>
            </c:strRef>
          </c:cat>
          <c:val>
            <c:numRef>
              <c:f>Hoja1!$D$2:$D$6</c:f>
              <c:numCache>
                <c:formatCode>0.0</c:formatCode>
                <c:ptCount val="5"/>
                <c:pt idx="0">
                  <c:v>15.74074074074074</c:v>
                </c:pt>
                <c:pt idx="1">
                  <c:v>27.777777777777779</c:v>
                </c:pt>
                <c:pt idx="2">
                  <c:v>23.049645390070921</c:v>
                </c:pt>
                <c:pt idx="3">
                  <c:v>19.148936170212767</c:v>
                </c:pt>
                <c:pt idx="4" formatCode="####.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2D7-4337-9953-7C51AA553E48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De 3.501 € a 5.000 €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2 Hijos</c:v>
                </c:pt>
                <c:pt idx="1">
                  <c:v>3 Hijos</c:v>
                </c:pt>
                <c:pt idx="2">
                  <c:v>4 Hijos</c:v>
                </c:pt>
                <c:pt idx="3">
                  <c:v>5 Hijos</c:v>
                </c:pt>
                <c:pt idx="4">
                  <c:v>6 o más hijos</c:v>
                </c:pt>
              </c:strCache>
            </c:strRef>
          </c:cat>
          <c:val>
            <c:numRef>
              <c:f>Hoja1!$E$2:$E$6</c:f>
              <c:numCache>
                <c:formatCode>0.0</c:formatCode>
                <c:ptCount val="5"/>
                <c:pt idx="0">
                  <c:v>11.111111111111111</c:v>
                </c:pt>
                <c:pt idx="1">
                  <c:v>19.281045751633986</c:v>
                </c:pt>
                <c:pt idx="2">
                  <c:v>25.177304964539012</c:v>
                </c:pt>
                <c:pt idx="3">
                  <c:v>21.276595744680851</c:v>
                </c:pt>
                <c:pt idx="4" formatCode="####.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2D7-4337-9953-7C51AA553E48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De 5.001 € a 7.000 €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2 Hijos</c:v>
                </c:pt>
                <c:pt idx="1">
                  <c:v>3 Hijos</c:v>
                </c:pt>
                <c:pt idx="2">
                  <c:v>4 Hijos</c:v>
                </c:pt>
                <c:pt idx="3">
                  <c:v>5 Hijos</c:v>
                </c:pt>
                <c:pt idx="4">
                  <c:v>6 o más hijos</c:v>
                </c:pt>
              </c:strCache>
            </c:strRef>
          </c:cat>
          <c:val>
            <c:numRef>
              <c:f>Hoja1!$F$2:$F$6</c:f>
              <c:numCache>
                <c:formatCode>0.0</c:formatCode>
                <c:ptCount val="5"/>
                <c:pt idx="0">
                  <c:v>2.7777777777777777</c:v>
                </c:pt>
                <c:pt idx="1">
                  <c:v>6.0457516339869279</c:v>
                </c:pt>
                <c:pt idx="2">
                  <c:v>8.8652482269503547</c:v>
                </c:pt>
                <c:pt idx="3">
                  <c:v>3.1914893617021276</c:v>
                </c:pt>
                <c:pt idx="4" formatCode="####.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2D7-4337-9953-7C51AA553E48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Más de 7.000 €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2 Hijos</c:v>
                </c:pt>
                <c:pt idx="1">
                  <c:v>3 Hijos</c:v>
                </c:pt>
                <c:pt idx="2">
                  <c:v>4 Hijos</c:v>
                </c:pt>
                <c:pt idx="3">
                  <c:v>5 Hijos</c:v>
                </c:pt>
                <c:pt idx="4">
                  <c:v>6 o más hijos</c:v>
                </c:pt>
              </c:strCache>
            </c:strRef>
          </c:cat>
          <c:val>
            <c:numRef>
              <c:f>Hoja1!$G$2:$G$6</c:f>
              <c:numCache>
                <c:formatCode>0.0</c:formatCode>
                <c:ptCount val="5"/>
                <c:pt idx="1">
                  <c:v>1.7156862745098038</c:v>
                </c:pt>
                <c:pt idx="2">
                  <c:v>1.7730496453900706</c:v>
                </c:pt>
                <c:pt idx="3">
                  <c:v>8.5106382978723403</c:v>
                </c:pt>
                <c:pt idx="4" formatCode="####.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2D7-4337-9953-7C51AA553E48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NS/NC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Hoja1!$A$2:$A$6</c:f>
              <c:strCache>
                <c:ptCount val="5"/>
                <c:pt idx="0">
                  <c:v>2 Hijos</c:v>
                </c:pt>
                <c:pt idx="1">
                  <c:v>3 Hijos</c:v>
                </c:pt>
                <c:pt idx="2">
                  <c:v>4 Hijos</c:v>
                </c:pt>
                <c:pt idx="3">
                  <c:v>5 Hijos</c:v>
                </c:pt>
                <c:pt idx="4">
                  <c:v>6 o más hijos</c:v>
                </c:pt>
              </c:strCache>
            </c:strRef>
          </c:cat>
          <c:val>
            <c:numRef>
              <c:f>Hoja1!$H$2:$H$6</c:f>
              <c:numCache>
                <c:formatCode>0.0</c:formatCode>
                <c:ptCount val="5"/>
                <c:pt idx="0">
                  <c:v>7.4074074074074066</c:v>
                </c:pt>
                <c:pt idx="1">
                  <c:v>8.1699346405228752</c:v>
                </c:pt>
                <c:pt idx="2">
                  <c:v>5.6737588652482271</c:v>
                </c:pt>
                <c:pt idx="3">
                  <c:v>8.5106382978723403</c:v>
                </c:pt>
                <c:pt idx="4" formatCode="####.0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2D7-4337-9953-7C51AA553E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0090240"/>
        <c:axId val="190088704"/>
      </c:barChart>
      <c:valAx>
        <c:axId val="190088704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90090240"/>
        <c:crosses val="autoZero"/>
        <c:crossBetween val="between"/>
      </c:valAx>
      <c:catAx>
        <c:axId val="1900902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0088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ayout>
        <c:manualLayout>
          <c:xMode val="edge"/>
          <c:yMode val="edge"/>
          <c:x val="0"/>
          <c:y val="9.612259187839662E-3"/>
          <c:w val="1"/>
          <c:h val="0.206408624874558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671697089250577"/>
          <c:y val="0"/>
          <c:w val="0.35876413835744775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E09-4E76-85DD-9DF06B08B9E4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09-4E76-85DD-9DF06B08B9E4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09-4E76-85DD-9DF06B08B9E4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E09-4E76-85DD-9DF06B08B9E4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E09-4E76-85DD-9DF06B08B9E4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E09-4E76-85DD-9DF06B08B9E4}"/>
              </c:ext>
            </c:extLst>
          </c:dPt>
          <c:dPt>
            <c:idx val="6"/>
            <c:bubble3D val="0"/>
            <c:spPr>
              <a:solidFill>
                <a:schemeClr val="accent1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E09-4E76-85DD-9DF06B08B9E4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E09-4E76-85DD-9DF06B08B9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En propiedad (con pagos pendientes)</c:v>
                </c:pt>
                <c:pt idx="1">
                  <c:v>En propiedad (totalmente pagada)</c:v>
                </c:pt>
                <c:pt idx="2">
                  <c:v>En alquiler</c:v>
                </c:pt>
                <c:pt idx="3">
                  <c:v>Otra</c:v>
                </c:pt>
                <c:pt idx="4">
                  <c:v>NS/NC</c:v>
                </c:pt>
              </c:strCache>
            </c:strRef>
          </c:cat>
          <c:val>
            <c:numRef>
              <c:f>Hoja1!$B$2:$B$6</c:f>
              <c:numCache>
                <c:formatCode>####.0</c:formatCode>
                <c:ptCount val="5"/>
                <c:pt idx="0">
                  <c:v>63.926174496644293</c:v>
                </c:pt>
                <c:pt idx="1">
                  <c:v>19.01565995525727</c:v>
                </c:pt>
                <c:pt idx="2">
                  <c:v>11.856823266219239</c:v>
                </c:pt>
                <c:pt idx="3">
                  <c:v>4.7539149888143175</c:v>
                </c:pt>
                <c:pt idx="4">
                  <c:v>0.44742729306487694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E09-4E76-85DD-9DF06B08B9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4"/>
        <c:delete val="1"/>
      </c:legendEntry>
      <c:layout>
        <c:manualLayout>
          <c:xMode val="edge"/>
          <c:yMode val="edge"/>
          <c:x val="1.8348446482948932E-2"/>
          <c:y val="1.6896932086910956E-3"/>
          <c:w val="0.38769282828182827"/>
          <c:h val="0.998310193275086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454020179361335E-2"/>
          <c:y val="3.8629440004451357E-2"/>
          <c:w val="0.96841765916301592"/>
          <c:h val="0.721421914263901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E51-4C0E-85EA-668A79FD233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0,5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E51-4C0E-85EA-668A79FD2332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0,3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E51-4C0E-85EA-668A79FD23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Menos de 50 m2</c:v>
                </c:pt>
                <c:pt idx="1">
                  <c:v>Entre 50 y 75 m2</c:v>
                </c:pt>
                <c:pt idx="2">
                  <c:v>Entre 75 y 100 m2</c:v>
                </c:pt>
                <c:pt idx="3">
                  <c:v>Entre 100 y 150 m2</c:v>
                </c:pt>
                <c:pt idx="4">
                  <c:v>Entre 150 y 200 m2</c:v>
                </c:pt>
                <c:pt idx="5">
                  <c:v>Más de 200 m2</c:v>
                </c:pt>
                <c:pt idx="6">
                  <c:v>NS/NC</c:v>
                </c:pt>
              </c:strCache>
            </c:strRef>
          </c:cat>
          <c:val>
            <c:numRef>
              <c:f>Hoja1!$B$2:$B$8</c:f>
              <c:numCache>
                <c:formatCode>####.0</c:formatCode>
                <c:ptCount val="7"/>
                <c:pt idx="0">
                  <c:v>0.50335570469798663</c:v>
                </c:pt>
                <c:pt idx="1">
                  <c:v>10.17897091722595</c:v>
                </c:pt>
                <c:pt idx="2">
                  <c:v>37.136465324384787</c:v>
                </c:pt>
                <c:pt idx="3">
                  <c:v>29.753914988814319</c:v>
                </c:pt>
                <c:pt idx="4">
                  <c:v>13.814317673378076</c:v>
                </c:pt>
                <c:pt idx="5">
                  <c:v>8.2774049217002243</c:v>
                </c:pt>
                <c:pt idx="6">
                  <c:v>0.33557046979865773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C4-4FCC-8B17-0314FA6F5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927305599"/>
        <c:axId val="5002703"/>
      </c:barChart>
      <c:catAx>
        <c:axId val="1927305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002703"/>
        <c:crosses val="autoZero"/>
        <c:auto val="1"/>
        <c:lblAlgn val="ctr"/>
        <c:lblOffset val="100"/>
        <c:noMultiLvlLbl val="0"/>
      </c:catAx>
      <c:valAx>
        <c:axId val="5002703"/>
        <c:scaling>
          <c:orientation val="minMax"/>
        </c:scaling>
        <c:delete val="1"/>
        <c:axPos val="l"/>
        <c:numFmt formatCode="####.0" sourceLinked="1"/>
        <c:majorTickMark val="none"/>
        <c:minorTickMark val="none"/>
        <c:tickLblPos val="nextTo"/>
        <c:crossAx val="1927305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03878920116604"/>
          <c:y val="3.546394236570824E-2"/>
          <c:w val="0.84176028017036186"/>
          <c:h val="0.860752964520300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Estresado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00D-459A-AF61-595A7CD90DD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00D-459A-AF61-595A7CD90DD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00D-459A-AF61-595A7CD90DD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00D-459A-AF61-595A7CD90DD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00D-459A-AF61-595A7CD90D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2 Hijos</c:v>
                </c:pt>
                <c:pt idx="1">
                  <c:v>3 Hijos</c:v>
                </c:pt>
                <c:pt idx="2">
                  <c:v>4 Hijos</c:v>
                </c:pt>
                <c:pt idx="3">
                  <c:v>5 Hijos</c:v>
                </c:pt>
                <c:pt idx="4">
                  <c:v>6 o más hijos</c:v>
                </c:pt>
              </c:strCache>
            </c:strRef>
          </c:cat>
          <c:val>
            <c:numRef>
              <c:f>Hoja1!$B$2:$B$6</c:f>
              <c:numCache>
                <c:formatCode>0.0</c:formatCode>
                <c:ptCount val="5"/>
                <c:pt idx="0">
                  <c:v>34.25925925925926</c:v>
                </c:pt>
                <c:pt idx="1">
                  <c:v>25.735294117647058</c:v>
                </c:pt>
                <c:pt idx="2">
                  <c:v>31.560283687943265</c:v>
                </c:pt>
                <c:pt idx="3">
                  <c:v>23.404255319148938</c:v>
                </c:pt>
                <c:pt idx="4">
                  <c:v>21.25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00D-459A-AF61-595A7CD90DD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Fortalecido por afrontar las adversidades desde la unión familiar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2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2 Hijos</c:v>
                </c:pt>
                <c:pt idx="1">
                  <c:v>3 Hijos</c:v>
                </c:pt>
                <c:pt idx="2">
                  <c:v>4 Hijos</c:v>
                </c:pt>
                <c:pt idx="3">
                  <c:v>5 Hijos</c:v>
                </c:pt>
                <c:pt idx="4">
                  <c:v>6 o más hijos</c:v>
                </c:pt>
              </c:strCache>
            </c:strRef>
          </c:cat>
          <c:val>
            <c:numRef>
              <c:f>Hoja1!$C$2:$C$6</c:f>
              <c:numCache>
                <c:formatCode>0.0</c:formatCode>
                <c:ptCount val="5"/>
                <c:pt idx="0">
                  <c:v>20.37037037037037</c:v>
                </c:pt>
                <c:pt idx="1">
                  <c:v>22.875816993464053</c:v>
                </c:pt>
                <c:pt idx="2">
                  <c:v>31.205673758865249</c:v>
                </c:pt>
                <c:pt idx="3">
                  <c:v>31.914893617021278</c:v>
                </c:pt>
                <c:pt idx="4">
                  <c:v>62.5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00D-459A-AF61-595A7CD90DD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Feliz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accent3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2 Hijos</c:v>
                </c:pt>
                <c:pt idx="1">
                  <c:v>3 Hijos</c:v>
                </c:pt>
                <c:pt idx="2">
                  <c:v>4 Hijos</c:v>
                </c:pt>
                <c:pt idx="3">
                  <c:v>5 Hijos</c:v>
                </c:pt>
                <c:pt idx="4">
                  <c:v>6 o más hijos</c:v>
                </c:pt>
              </c:strCache>
            </c:strRef>
          </c:cat>
          <c:val>
            <c:numRef>
              <c:f>Hoja1!$D$2:$D$6</c:f>
              <c:numCache>
                <c:formatCode>0.0</c:formatCode>
                <c:ptCount val="5"/>
                <c:pt idx="0">
                  <c:v>17.592592592592592</c:v>
                </c:pt>
                <c:pt idx="1">
                  <c:v>25</c:v>
                </c:pt>
                <c:pt idx="2">
                  <c:v>25.886524822695034</c:v>
                </c:pt>
                <c:pt idx="3">
                  <c:v>30.851063829787233</c:v>
                </c:pt>
                <c:pt idx="4">
                  <c:v>41.25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00D-459A-AF61-595A7CD90DDF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Saturado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accent2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2 Hijos</c:v>
                </c:pt>
                <c:pt idx="1">
                  <c:v>3 Hijos</c:v>
                </c:pt>
                <c:pt idx="2">
                  <c:v>4 Hijos</c:v>
                </c:pt>
                <c:pt idx="3">
                  <c:v>5 Hijos</c:v>
                </c:pt>
                <c:pt idx="4">
                  <c:v>6 o más hijos</c:v>
                </c:pt>
              </c:strCache>
            </c:strRef>
          </c:cat>
          <c:val>
            <c:numRef>
              <c:f>Hoja1!$E$2:$E$6</c:f>
              <c:numCache>
                <c:formatCode>0.0</c:formatCode>
                <c:ptCount val="5"/>
                <c:pt idx="0">
                  <c:v>14.814814814814813</c:v>
                </c:pt>
                <c:pt idx="1">
                  <c:v>23.202614379084967</c:v>
                </c:pt>
                <c:pt idx="2">
                  <c:v>19.858156028368796</c:v>
                </c:pt>
                <c:pt idx="3">
                  <c:v>25.531914893617021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00D-459A-AF61-595A7CD90DDF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Animado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2 Hijos</c:v>
                </c:pt>
                <c:pt idx="1">
                  <c:v>3 Hijos</c:v>
                </c:pt>
                <c:pt idx="2">
                  <c:v>4 Hijos</c:v>
                </c:pt>
                <c:pt idx="3">
                  <c:v>5 Hijos</c:v>
                </c:pt>
                <c:pt idx="4">
                  <c:v>6 o más hijos</c:v>
                </c:pt>
              </c:strCache>
            </c:strRef>
          </c:cat>
          <c:val>
            <c:numRef>
              <c:f>Hoja1!$F$2:$F$6</c:f>
              <c:numCache>
                <c:formatCode>0.0</c:formatCode>
                <c:ptCount val="5"/>
                <c:pt idx="0">
                  <c:v>19.444444444444446</c:v>
                </c:pt>
                <c:pt idx="1">
                  <c:v>20.915032679738562</c:v>
                </c:pt>
                <c:pt idx="2">
                  <c:v>23.049645390070921</c:v>
                </c:pt>
                <c:pt idx="3">
                  <c:v>18.085106382978726</c:v>
                </c:pt>
                <c:pt idx="4">
                  <c:v>27.500000000000004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00D-459A-AF61-595A7CD90DDF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Agobiado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FFC00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2 Hijos</c:v>
                </c:pt>
                <c:pt idx="1">
                  <c:v>3 Hijos</c:v>
                </c:pt>
                <c:pt idx="2">
                  <c:v>4 Hijos</c:v>
                </c:pt>
                <c:pt idx="3">
                  <c:v>5 Hijos</c:v>
                </c:pt>
                <c:pt idx="4">
                  <c:v>6 o más hijos</c:v>
                </c:pt>
              </c:strCache>
            </c:strRef>
          </c:cat>
          <c:val>
            <c:numRef>
              <c:f>Hoja1!$G$2:$G$6</c:f>
              <c:numCache>
                <c:formatCode>0.0</c:formatCode>
                <c:ptCount val="5"/>
                <c:pt idx="0">
                  <c:v>26.851851851851855</c:v>
                </c:pt>
                <c:pt idx="1">
                  <c:v>18.709150326797385</c:v>
                </c:pt>
                <c:pt idx="2">
                  <c:v>19.50354609929078</c:v>
                </c:pt>
                <c:pt idx="3">
                  <c:v>19.148936170212767</c:v>
                </c:pt>
                <c:pt idx="4">
                  <c:v>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00D-459A-AF61-595A7CD90DDF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Apoyado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accent5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2 Hijos</c:v>
                </c:pt>
                <c:pt idx="1">
                  <c:v>3 Hijos</c:v>
                </c:pt>
                <c:pt idx="2">
                  <c:v>4 Hijos</c:v>
                </c:pt>
                <c:pt idx="3">
                  <c:v>5 Hijos</c:v>
                </c:pt>
                <c:pt idx="4">
                  <c:v>6 o más hijos</c:v>
                </c:pt>
              </c:strCache>
            </c:strRef>
          </c:cat>
          <c:val>
            <c:numRef>
              <c:f>Hoja1!$H$2:$H$6</c:f>
              <c:numCache>
                <c:formatCode>0.0</c:formatCode>
                <c:ptCount val="5"/>
                <c:pt idx="0">
                  <c:v>9.2592592592592595</c:v>
                </c:pt>
                <c:pt idx="1">
                  <c:v>9.2320261437908506</c:v>
                </c:pt>
                <c:pt idx="2">
                  <c:v>13.120567375886525</c:v>
                </c:pt>
                <c:pt idx="3">
                  <c:v>8.5106382978723403</c:v>
                </c:pt>
                <c:pt idx="4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00D-459A-AF61-595A7CD90D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144192"/>
        <c:axId val="53219712"/>
      </c:barChart>
      <c:catAx>
        <c:axId val="53144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2"/>
                </a:solidFill>
              </a:defRPr>
            </a:pPr>
            <a:endParaRPr lang="es-ES"/>
          </a:p>
        </c:txPr>
        <c:crossAx val="53219712"/>
        <c:crosses val="autoZero"/>
        <c:auto val="1"/>
        <c:lblAlgn val="ctr"/>
        <c:lblOffset val="100"/>
        <c:noMultiLvlLbl val="0"/>
      </c:catAx>
      <c:valAx>
        <c:axId val="5321971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5314419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 b="1">
                <a:solidFill>
                  <a:schemeClr val="accent6">
                    <a:lumMod val="75000"/>
                  </a:schemeClr>
                </a:solidFill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chemeClr val="tx2"/>
                </a:solidFill>
              </a:defRPr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sz="1200" b="1">
                <a:solidFill>
                  <a:schemeClr val="accent3"/>
                </a:solidFill>
              </a:defRPr>
            </a:pPr>
            <a:endParaRPr lang="es-ES"/>
          </a:p>
        </c:txPr>
      </c:legendEntry>
      <c:legendEntry>
        <c:idx val="3"/>
        <c:txPr>
          <a:bodyPr/>
          <a:lstStyle/>
          <a:p>
            <a:pPr>
              <a:defRPr sz="1200" b="1">
                <a:solidFill>
                  <a:schemeClr val="accent2"/>
                </a:solidFill>
              </a:defRPr>
            </a:pPr>
            <a:endParaRPr lang="es-ES"/>
          </a:p>
        </c:txPr>
      </c:legendEntry>
      <c:legendEntry>
        <c:idx val="4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es-ES"/>
          </a:p>
        </c:txPr>
      </c:legendEntry>
      <c:legendEntry>
        <c:idx val="5"/>
        <c:txPr>
          <a:bodyPr/>
          <a:lstStyle/>
          <a:p>
            <a:pPr>
              <a:defRPr sz="1200" b="1">
                <a:solidFill>
                  <a:srgbClr val="FFC000"/>
                </a:solidFill>
              </a:defRPr>
            </a:pPr>
            <a:endParaRPr lang="es-ES"/>
          </a:p>
        </c:txPr>
      </c:legendEntry>
      <c:legendEntry>
        <c:idx val="6"/>
        <c:txPr>
          <a:bodyPr/>
          <a:lstStyle/>
          <a:p>
            <a:pPr>
              <a:defRPr sz="1200" b="1">
                <a:solidFill>
                  <a:schemeClr val="accent5"/>
                </a:solidFill>
              </a:defRPr>
            </a:pPr>
            <a:endParaRPr lang="es-ES"/>
          </a:p>
        </c:txPr>
      </c:legendEntry>
      <c:layout>
        <c:manualLayout>
          <c:xMode val="edge"/>
          <c:yMode val="edge"/>
          <c:x val="0"/>
          <c:y val="0"/>
          <c:w val="0.19675697965645889"/>
          <c:h val="0.99999999999999978"/>
        </c:manualLayout>
      </c:layout>
      <c:overlay val="0"/>
      <c:txPr>
        <a:bodyPr/>
        <a:lstStyle/>
        <a:p>
          <a:pPr>
            <a:defRPr sz="1200" b="1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38862403847273"/>
          <c:y val="6.8394745991008754E-2"/>
          <c:w val="0.79758054406990919"/>
          <c:h val="0.78831417223308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Estresado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00D-459A-AF61-595A7CD90DD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00D-459A-AF61-595A7CD90DD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00D-459A-AF61-595A7CD90DD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00D-459A-AF61-595A7CD90DD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00D-459A-AF61-595A7CD90D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Hoja1!$B$2:$B$6</c:f>
              <c:numCache>
                <c:formatCode>0.0</c:formatCode>
                <c:ptCount val="5"/>
                <c:pt idx="0">
                  <c:v>31.914893617021278</c:v>
                </c:pt>
                <c:pt idx="1">
                  <c:v>23.041474654377879</c:v>
                </c:pt>
                <c:pt idx="2">
                  <c:v>27.956989247311824</c:v>
                </c:pt>
                <c:pt idx="3">
                  <c:v>27.071823204419886</c:v>
                </c:pt>
                <c:pt idx="4">
                  <c:v>24.031007751937985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00D-459A-AF61-595A7CD90DD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Fortalecido por afrontar las adversidades desde la unión familiar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2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Hoja1!$C$2:$C$6</c:f>
              <c:numCache>
                <c:formatCode>0.0</c:formatCode>
                <c:ptCount val="5"/>
                <c:pt idx="0">
                  <c:v>29.787234042553191</c:v>
                </c:pt>
                <c:pt idx="1">
                  <c:v>33.640552995391701</c:v>
                </c:pt>
                <c:pt idx="2">
                  <c:v>36.55913978494624</c:v>
                </c:pt>
                <c:pt idx="3">
                  <c:v>20.441988950276244</c:v>
                </c:pt>
                <c:pt idx="4">
                  <c:v>24.031007751937985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00D-459A-AF61-595A7CD90DD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Feliz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accent3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Hoja1!$D$2:$D$6</c:f>
              <c:numCache>
                <c:formatCode>0.0</c:formatCode>
                <c:ptCount val="5"/>
                <c:pt idx="0">
                  <c:v>23.829787234042556</c:v>
                </c:pt>
                <c:pt idx="1">
                  <c:v>23.502304147465438</c:v>
                </c:pt>
                <c:pt idx="2">
                  <c:v>26.881720430107524</c:v>
                </c:pt>
                <c:pt idx="3">
                  <c:v>28.176795580110497</c:v>
                </c:pt>
                <c:pt idx="4">
                  <c:v>28.294573643410853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00D-459A-AF61-595A7CD90DDF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Saturado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accent2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Hoja1!$E$2:$E$6</c:f>
              <c:numCache>
                <c:formatCode>0.0</c:formatCode>
                <c:ptCount val="5"/>
                <c:pt idx="0">
                  <c:v>22.127659574468083</c:v>
                </c:pt>
                <c:pt idx="1">
                  <c:v>20.737327188940093</c:v>
                </c:pt>
                <c:pt idx="2">
                  <c:v>17.20430107526882</c:v>
                </c:pt>
                <c:pt idx="3">
                  <c:v>25.966850828729282</c:v>
                </c:pt>
                <c:pt idx="4">
                  <c:v>20.54263565891473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00D-459A-AF61-595A7CD90DDF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Animado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Hoja1!$F$2:$F$6</c:f>
              <c:numCache>
                <c:formatCode>0.0</c:formatCode>
                <c:ptCount val="5"/>
                <c:pt idx="0">
                  <c:v>17.021276595744681</c:v>
                </c:pt>
                <c:pt idx="1">
                  <c:v>20.737327188940093</c:v>
                </c:pt>
                <c:pt idx="2">
                  <c:v>18.27956989247312</c:v>
                </c:pt>
                <c:pt idx="3">
                  <c:v>24.30939226519337</c:v>
                </c:pt>
                <c:pt idx="4">
                  <c:v>24.612403100775193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00D-459A-AF61-595A7CD90DDF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Agobiado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FFC00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Hoja1!$G$2:$G$6</c:f>
              <c:numCache>
                <c:formatCode>0.0</c:formatCode>
                <c:ptCount val="5"/>
                <c:pt idx="0">
                  <c:v>18.723404255319149</c:v>
                </c:pt>
                <c:pt idx="1">
                  <c:v>19.35483870967742</c:v>
                </c:pt>
                <c:pt idx="2">
                  <c:v>17.20430107526882</c:v>
                </c:pt>
                <c:pt idx="3">
                  <c:v>21.546961325966851</c:v>
                </c:pt>
                <c:pt idx="4">
                  <c:v>18.217054263565892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00D-459A-AF61-595A7CD90DDF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Apoyado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accent5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Andalucía</c:v>
                </c:pt>
                <c:pt idx="1">
                  <c:v>Comunidad Valenciana</c:v>
                </c:pt>
                <c:pt idx="2">
                  <c:v>Extremadura</c:v>
                </c:pt>
                <c:pt idx="3">
                  <c:v>Comunidad de Madrid</c:v>
                </c:pt>
                <c:pt idx="4">
                  <c:v>País Vasco</c:v>
                </c:pt>
              </c:strCache>
            </c:strRef>
          </c:cat>
          <c:val>
            <c:numRef>
              <c:f>Hoja1!$H$2:$H$6</c:f>
              <c:numCache>
                <c:formatCode>0.0</c:formatCode>
                <c:ptCount val="5"/>
                <c:pt idx="0">
                  <c:v>9.3617021276595747</c:v>
                </c:pt>
                <c:pt idx="1">
                  <c:v>9.67741935483871</c:v>
                </c:pt>
                <c:pt idx="2">
                  <c:v>10.75268817204301</c:v>
                </c:pt>
                <c:pt idx="3">
                  <c:v>13.812154696132598</c:v>
                </c:pt>
                <c:pt idx="4">
                  <c:v>10.077519379844961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00D-459A-AF61-595A7CD90D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144192"/>
        <c:axId val="53219712"/>
      </c:barChart>
      <c:catAx>
        <c:axId val="53144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2"/>
                </a:solidFill>
              </a:defRPr>
            </a:pPr>
            <a:endParaRPr lang="es-ES"/>
          </a:p>
        </c:txPr>
        <c:crossAx val="53219712"/>
        <c:crosses val="autoZero"/>
        <c:auto val="1"/>
        <c:lblAlgn val="ctr"/>
        <c:lblOffset val="100"/>
        <c:noMultiLvlLbl val="0"/>
      </c:catAx>
      <c:valAx>
        <c:axId val="5321971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5314419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 b="1">
                <a:solidFill>
                  <a:schemeClr val="accent6">
                    <a:lumMod val="75000"/>
                  </a:schemeClr>
                </a:solidFill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chemeClr val="tx2"/>
                </a:solidFill>
              </a:defRPr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sz="1200" b="1">
                <a:solidFill>
                  <a:schemeClr val="accent3"/>
                </a:solidFill>
              </a:defRPr>
            </a:pPr>
            <a:endParaRPr lang="es-ES"/>
          </a:p>
        </c:txPr>
      </c:legendEntry>
      <c:legendEntry>
        <c:idx val="3"/>
        <c:txPr>
          <a:bodyPr/>
          <a:lstStyle/>
          <a:p>
            <a:pPr>
              <a:defRPr sz="1200" b="1">
                <a:solidFill>
                  <a:schemeClr val="accent2"/>
                </a:solidFill>
              </a:defRPr>
            </a:pPr>
            <a:endParaRPr lang="es-ES"/>
          </a:p>
        </c:txPr>
      </c:legendEntry>
      <c:legendEntry>
        <c:idx val="4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es-ES"/>
          </a:p>
        </c:txPr>
      </c:legendEntry>
      <c:legendEntry>
        <c:idx val="5"/>
        <c:txPr>
          <a:bodyPr/>
          <a:lstStyle/>
          <a:p>
            <a:pPr>
              <a:defRPr sz="1200" b="1">
                <a:solidFill>
                  <a:srgbClr val="FFC000"/>
                </a:solidFill>
              </a:defRPr>
            </a:pPr>
            <a:endParaRPr lang="es-ES"/>
          </a:p>
        </c:txPr>
      </c:legendEntry>
      <c:legendEntry>
        <c:idx val="6"/>
        <c:txPr>
          <a:bodyPr/>
          <a:lstStyle/>
          <a:p>
            <a:pPr>
              <a:defRPr sz="1200" b="1">
                <a:solidFill>
                  <a:schemeClr val="accent5"/>
                </a:solidFill>
              </a:defRPr>
            </a:pPr>
            <a:endParaRPr lang="es-ES"/>
          </a:p>
        </c:txPr>
      </c:legendEntry>
      <c:layout>
        <c:manualLayout>
          <c:xMode val="edge"/>
          <c:yMode val="edge"/>
          <c:x val="0"/>
          <c:y val="0"/>
          <c:w val="0.19855028551557316"/>
          <c:h val="1"/>
        </c:manualLayout>
      </c:layout>
      <c:overlay val="0"/>
      <c:txPr>
        <a:bodyPr/>
        <a:lstStyle/>
        <a:p>
          <a:pPr>
            <a:defRPr sz="1200" b="1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26331121540702"/>
          <c:y val="0.29422085343707577"/>
          <c:w val="0.71528294761827693"/>
          <c:h val="0.69071787942026208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24693D"/>
            </a:solidFill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9B-49D7-8703-4DC10389BE71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9B-49D7-8703-4DC10389BE71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E9B-49D7-8703-4DC10389BE71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E9B-49D7-8703-4DC10389BE71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9-9E9B-49D7-8703-4DC10389BE71}"/>
              </c:ext>
            </c:extLst>
          </c:dPt>
          <c:dPt>
            <c:idx val="5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9E9B-49D7-8703-4DC10389BE71}"/>
              </c:ext>
            </c:extLst>
          </c:dPt>
          <c:dPt>
            <c:idx val="6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9E9B-49D7-8703-4DC10389BE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Ha fortalecido las relaciones en mi familia</c:v>
                </c:pt>
                <c:pt idx="1">
                  <c:v>Mantenemos la misma relación que antes de la pandemia</c:v>
                </c:pt>
                <c:pt idx="2">
                  <c:v>El exceso de contacto nos ha distanciado</c:v>
                </c:pt>
                <c:pt idx="3">
                  <c:v>NS/NC</c:v>
                </c:pt>
              </c:strCache>
            </c:strRef>
          </c:cat>
          <c:val>
            <c:numRef>
              <c:f>Hoja1!$B$2:$B$5</c:f>
              <c:numCache>
                <c:formatCode>####.0</c:formatCode>
                <c:ptCount val="4"/>
                <c:pt idx="0">
                  <c:v>37.472035794183448</c:v>
                </c:pt>
                <c:pt idx="1">
                  <c:v>55.257270693512304</c:v>
                </c:pt>
                <c:pt idx="2">
                  <c:v>4.8098434004474271</c:v>
                </c:pt>
                <c:pt idx="3">
                  <c:v>2.4608501118568231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E9B-49D7-8703-4DC10389BE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ayout>
        <c:manualLayout>
          <c:xMode val="edge"/>
          <c:yMode val="edge"/>
          <c:x val="1.8348446482948932E-2"/>
          <c:y val="2.8567122615938655E-2"/>
          <c:w val="0.96169347646387915"/>
          <c:h val="0.25025687295337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88386774229388"/>
          <c:y val="3.7663028732598173E-3"/>
          <c:w val="0.74311613225770612"/>
          <c:h val="0.9804020586682595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Ha fortalecido las relaciones en mi familia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2 hijos</c:v>
                </c:pt>
                <c:pt idx="1">
                  <c:v>3 hijos</c:v>
                </c:pt>
                <c:pt idx="2">
                  <c:v>4 hijos</c:v>
                </c:pt>
                <c:pt idx="3">
                  <c:v>5 hijos</c:v>
                </c:pt>
                <c:pt idx="4">
                  <c:v>6 o más hijos</c:v>
                </c:pt>
              </c:strCache>
            </c:strRef>
          </c:cat>
          <c:val>
            <c:numRef>
              <c:f>Hoja1!$B$2:$B$6</c:f>
              <c:numCache>
                <c:formatCode>####.0</c:formatCode>
                <c:ptCount val="5"/>
                <c:pt idx="0">
                  <c:v>27.777777777777779</c:v>
                </c:pt>
                <c:pt idx="1">
                  <c:v>36.274509803921568</c:v>
                </c:pt>
                <c:pt idx="2">
                  <c:v>41.48936170212766</c:v>
                </c:pt>
                <c:pt idx="3">
                  <c:v>35.106382978723403</c:v>
                </c:pt>
                <c:pt idx="4" formatCode="General">
                  <c:v>57.499999999999993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03-421A-9288-1B63B76AA5C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Mantenemos la misma relación que antes de la pandemia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2 hijos</c:v>
                </c:pt>
                <c:pt idx="1">
                  <c:v>3 hijos</c:v>
                </c:pt>
                <c:pt idx="2">
                  <c:v>4 hijos</c:v>
                </c:pt>
                <c:pt idx="3">
                  <c:v>5 hijos</c:v>
                </c:pt>
                <c:pt idx="4">
                  <c:v>6 o más hijos</c:v>
                </c:pt>
              </c:strCache>
            </c:strRef>
          </c:cat>
          <c:val>
            <c:numRef>
              <c:f>Hoja1!$C$2:$C$6</c:f>
              <c:numCache>
                <c:formatCode>####.0</c:formatCode>
                <c:ptCount val="5"/>
                <c:pt idx="0">
                  <c:v>62.962962962962962</c:v>
                </c:pt>
                <c:pt idx="1">
                  <c:v>56.127450980392155</c:v>
                </c:pt>
                <c:pt idx="2">
                  <c:v>52.4822695035461</c:v>
                </c:pt>
                <c:pt idx="3">
                  <c:v>57.446808510638306</c:v>
                </c:pt>
                <c:pt idx="4" formatCode="General">
                  <c:v>38.75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03-421A-9288-1B63B76AA5C7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El exceso de contacto nos ha distanciado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2 hijos</c:v>
                </c:pt>
                <c:pt idx="1">
                  <c:v>3 hijos</c:v>
                </c:pt>
                <c:pt idx="2">
                  <c:v>4 hijos</c:v>
                </c:pt>
                <c:pt idx="3">
                  <c:v>5 hijos</c:v>
                </c:pt>
                <c:pt idx="4">
                  <c:v>6 o más hijos</c:v>
                </c:pt>
              </c:strCache>
            </c:strRef>
          </c:cat>
          <c:val>
            <c:numRef>
              <c:f>Hoja1!$D$2:$D$6</c:f>
              <c:numCache>
                <c:formatCode>####.0</c:formatCode>
                <c:ptCount val="5"/>
                <c:pt idx="0">
                  <c:v>8.3333333333333339</c:v>
                </c:pt>
                <c:pt idx="1">
                  <c:v>4.4117647058823533</c:v>
                </c:pt>
                <c:pt idx="2">
                  <c:v>4.9645390070921982</c:v>
                </c:pt>
                <c:pt idx="3">
                  <c:v>7.4468085106382977</c:v>
                </c:pt>
                <c:pt idx="4" formatCode="General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03-421A-9288-1B63B76AA5C7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NS/NC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2 hijos</c:v>
                </c:pt>
                <c:pt idx="1">
                  <c:v>3 hijos</c:v>
                </c:pt>
                <c:pt idx="2">
                  <c:v>4 hijos</c:v>
                </c:pt>
                <c:pt idx="3">
                  <c:v>5 hijos</c:v>
                </c:pt>
                <c:pt idx="4">
                  <c:v>6 o más hijos</c:v>
                </c:pt>
              </c:strCache>
            </c:strRef>
          </c:cat>
          <c:val>
            <c:numRef>
              <c:f>Hoja1!$E$2:$E$6</c:f>
              <c:numCache>
                <c:formatCode>####.0</c:formatCode>
                <c:ptCount val="5"/>
                <c:pt idx="0">
                  <c:v>0.92592592592592582</c:v>
                </c:pt>
                <c:pt idx="1">
                  <c:v>3.1862745098039214</c:v>
                </c:pt>
                <c:pt idx="2">
                  <c:v>1.0638297872340425</c:v>
                </c:pt>
                <c:pt idx="4" formatCode="General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FF-494F-A585-0101A0029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4675664"/>
        <c:axId val="783101600"/>
      </c:barChart>
      <c:catAx>
        <c:axId val="254675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83101600"/>
        <c:crosses val="autoZero"/>
        <c:auto val="1"/>
        <c:lblAlgn val="ctr"/>
        <c:lblOffset val="100"/>
        <c:noMultiLvlLbl val="0"/>
      </c:catAx>
      <c:valAx>
        <c:axId val="78310160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5467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69999-340A-4C15-8AE8-F6F126AF9EC8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D5F9-E9CB-4250-809D-AB1B87157D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142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5EE77-1BA5-437C-AE5A-0A4DB761F380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D72FB-8E3D-4AB7-AEF8-EAFB8EAB4B44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772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D72FB-8E3D-4AB7-AEF8-EAFB8EAB4B4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702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D72FB-8E3D-4AB7-AEF8-EAFB8EAB4B4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927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D72FB-8E3D-4AB7-AEF8-EAFB8EAB4B4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712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D72FB-8E3D-4AB7-AEF8-EAFB8EAB4B4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199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D72FB-8E3D-4AB7-AEF8-EAFB8EAB4B4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11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D72FB-8E3D-4AB7-AEF8-EAFB8EAB4B4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840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D72FB-8E3D-4AB7-AEF8-EAFB8EAB4B4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64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8244408" cy="562074"/>
          </a:xfrm>
          <a:custGeom>
            <a:avLst/>
            <a:gdLst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8244408 w 8244408"/>
              <a:gd name="connsiteY2" fmla="*/ 562074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749108 w 8244408"/>
              <a:gd name="connsiteY2" fmla="*/ 552549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917615 w 8244408"/>
              <a:gd name="connsiteY2" fmla="*/ 543024 h 562074"/>
              <a:gd name="connsiteX3" fmla="*/ 0 w 8244408"/>
              <a:gd name="connsiteY3" fmla="*/ 562074 h 562074"/>
              <a:gd name="connsiteX4" fmla="*/ 0 w 8244408"/>
              <a:gd name="connsiteY4" fmla="*/ 0 h 56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4408" h="562074">
                <a:moveTo>
                  <a:pt x="0" y="0"/>
                </a:moveTo>
                <a:lnTo>
                  <a:pt x="8244408" y="0"/>
                </a:lnTo>
                <a:lnTo>
                  <a:pt x="7917615" y="543024"/>
                </a:lnTo>
                <a:lnTo>
                  <a:pt x="0" y="562074"/>
                </a:lnTo>
                <a:lnTo>
                  <a:pt x="0" y="0"/>
                </a:lnTo>
                <a:close/>
              </a:path>
            </a:pathLst>
          </a:custGeom>
          <a:solidFill>
            <a:srgbClr val="072C62"/>
          </a:solidFill>
        </p:spPr>
        <p:txBody>
          <a:bodyPr>
            <a:noAutofit/>
          </a:bodyPr>
          <a:lstStyle>
            <a:lvl1pPr marL="360363" indent="0"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ES"/>
              <a:t>	Haga clic para modificar el estilo de 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567A-E033-4CDE-824B-6FBF83FF6955}" type="datetime1">
              <a:rPr lang="es-ES" smtClean="0"/>
              <a:t>23/09/2021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365125"/>
          </a:xfrm>
        </p:spPr>
        <p:txBody>
          <a:bodyPr/>
          <a:lstStyle>
            <a:lvl1pPr>
              <a:defRPr kumimoji="0" lang="es-ES" sz="12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es-ES"/>
              <a:t>www.gad3.com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>
            <a:lvl1pPr>
              <a:defRPr b="1">
                <a:solidFill>
                  <a:srgbClr val="004489"/>
                </a:solidFill>
              </a:defRPr>
            </a:lvl1pPr>
          </a:lstStyle>
          <a:p>
            <a:fld id="{848B13E8-6C7A-4E52-91EE-54F9EE277B1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592182"/>
            <a:ext cx="720080" cy="167094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31"/>
          <a:stretch/>
        </p:blipFill>
        <p:spPr bwMode="auto">
          <a:xfrm>
            <a:off x="2771800" y="6525344"/>
            <a:ext cx="3744416" cy="21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2 Imagen">
            <a:extLst>
              <a:ext uri="{FF2B5EF4-FFF2-40B4-BE49-F238E27FC236}">
                <a16:creationId xmlns:a16="http://schemas.microsoft.com/office/drawing/2014/main" id="{41772B5F-072F-45D8-B5A8-E92E9A755691}"/>
              </a:ext>
            </a:extLst>
          </p:cNvPr>
          <p:cNvPicPr/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89" b="69444" l="49265" r="94118">
                        <a14:foregroundMark x1="52206" y1="23333" x2="52206" y2="23333"/>
                        <a14:foregroundMark x1="51471" y1="51667" x2="51471" y2="51667"/>
                        <a14:foregroundMark x1="89338" y1="23889" x2="89338" y2="23889"/>
                        <a14:foregroundMark x1="57353" y1="54444" x2="57353" y2="54444"/>
                        <a14:foregroundMark x1="78676" y1="18333" x2="78676" y2="18333"/>
                        <a14:foregroundMark x1="64706" y1="63333" x2="64706" y2="63333"/>
                        <a14:foregroundMark x1="74632" y1="65000" x2="74632" y2="65000"/>
                        <a14:foregroundMark x1="83824" y1="54444" x2="83824" y2="54444"/>
                        <a14:foregroundMark x1="66544" y1="35556" x2="66544" y2="35556"/>
                        <a14:foregroundMark x1="76103" y1="37222" x2="76103" y2="37222"/>
                        <a14:foregroundMark x1="63971" y1="3889" x2="63971" y2="3889"/>
                        <a14:foregroundMark x1="83824" y1="55000" x2="83824" y2="55000"/>
                        <a14:foregroundMark x1="86397" y1="47222" x2="86397" y2="47222"/>
                        <a14:foregroundMark x1="84191" y1="48333" x2="84191" y2="48333"/>
                        <a14:foregroundMark x1="80147" y1="57222" x2="80147" y2="57222"/>
                        <a14:foregroundMark x1="80147" y1="57222" x2="80147" y2="57222"/>
                        <a14:foregroundMark x1="54779" y1="40000" x2="54779" y2="40000"/>
                        <a14:foregroundMark x1="54779" y1="40000" x2="54779" y2="40000"/>
                        <a14:foregroundMark x1="49632" y1="47222" x2="49632" y2="47222"/>
                        <a14:foregroundMark x1="69118" y1="69444" x2="69118" y2="69444"/>
                        <a14:foregroundMark x1="83456" y1="55000" x2="83456" y2="55000"/>
                        <a14:foregroundMark x1="81250" y1="47222" x2="79044" y2="5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72" b="25291"/>
          <a:stretch/>
        </p:blipFill>
        <p:spPr>
          <a:xfrm>
            <a:off x="8316416" y="105717"/>
            <a:ext cx="493712" cy="42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3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1C66-906E-4F4F-A27D-C8BBE81FF131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6201-25C9-401A-9F0A-57AA3866C5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85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1C66-906E-4F4F-A27D-C8BBE81FF131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6201-25C9-401A-9F0A-57AA3866C5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2242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1C66-906E-4F4F-A27D-C8BBE81FF131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6201-25C9-401A-9F0A-57AA3866C5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376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1C66-906E-4F4F-A27D-C8BBE81FF131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6201-25C9-401A-9F0A-57AA3866C5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1801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1C66-906E-4F4F-A27D-C8BBE81FF131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6201-25C9-401A-9F0A-57AA3866C5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613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1E60-55AF-476B-9EE7-832E81A2F560}" type="datetime1">
              <a:rPr lang="es-ES" smtClean="0"/>
              <a:t>23/09/2021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www.gad3.com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>
            <a:lvl1pPr>
              <a:defRPr sz="1400" b="1">
                <a:solidFill>
                  <a:srgbClr val="004489"/>
                </a:solidFill>
              </a:defRPr>
            </a:lvl1pPr>
          </a:lstStyle>
          <a:p>
            <a:fld id="{848B13E8-6C7A-4E52-91EE-54F9EE277B1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86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s-E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6275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1C66-906E-4F4F-A27D-C8BBE81FF131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6201-25C9-401A-9F0A-57AA3866C5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6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1C66-906E-4F4F-A27D-C8BBE81FF131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6201-25C9-401A-9F0A-57AA3866C5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288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1C66-906E-4F4F-A27D-C8BBE81FF131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6201-25C9-401A-9F0A-57AA3866C5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551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1C66-906E-4F4F-A27D-C8BBE81FF131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6201-25C9-401A-9F0A-57AA3866C5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178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1C66-906E-4F4F-A27D-C8BBE81FF131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6201-25C9-401A-9F0A-57AA3866C5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51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1C66-906E-4F4F-A27D-C8BBE81FF131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6201-25C9-401A-9F0A-57AA3866C5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680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0BAB0-6D6E-4DBF-A2F3-6B517186D007}" type="datetime1">
              <a:rPr lang="es-ES" smtClean="0"/>
              <a:t>23/09/2021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www.gad3.com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B13E8-6C7A-4E52-91EE-54F9EE277B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119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63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11C66-906E-4F4F-A27D-C8BBE81FF131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16201-25C9-401A-9F0A-57AA3866C5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3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0.xml"/><Relationship Id="rId4" Type="http://schemas.openxmlformats.org/officeDocument/2006/relationships/chart" Target="../charts/chart3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47"/>
          <a:stretch/>
        </p:blipFill>
        <p:spPr bwMode="auto">
          <a:xfrm>
            <a:off x="435795" y="6456150"/>
            <a:ext cx="1440000" cy="15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95" y="6093155"/>
            <a:ext cx="1440000" cy="334149"/>
          </a:xfrm>
          <a:prstGeom prst="rect">
            <a:avLst/>
          </a:prstGeom>
        </p:spPr>
      </p:pic>
      <p:sp>
        <p:nvSpPr>
          <p:cNvPr id="35" name="34 Rectángulo"/>
          <p:cNvSpPr/>
          <p:nvPr/>
        </p:nvSpPr>
        <p:spPr>
          <a:xfrm>
            <a:off x="79024" y="6628432"/>
            <a:ext cx="559769" cy="173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25" b="0" i="0" u="none" strike="noStrike" kern="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2021 GAD3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3093156"/>
            <a:ext cx="9144000" cy="1444977"/>
          </a:xfrm>
          <a:prstGeom prst="rect">
            <a:avLst/>
          </a:prstGeom>
          <a:solidFill>
            <a:srgbClr val="07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Estudio sobre las familias numerosas en España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solidFill>
                  <a:prstClr val="white"/>
                </a:solidFill>
                <a:latin typeface="Calibri"/>
              </a:rPr>
              <a:t>Análisis de estos hogares tras año y medio de pandemia</a:t>
            </a:r>
          </a:p>
        </p:txBody>
      </p:sp>
      <p:sp>
        <p:nvSpPr>
          <p:cNvPr id="11" name="Rectángulo 13"/>
          <p:cNvSpPr/>
          <p:nvPr/>
        </p:nvSpPr>
        <p:spPr>
          <a:xfrm>
            <a:off x="1763714" y="2286462"/>
            <a:ext cx="5400599" cy="351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Presentación de resultados</a:t>
            </a:r>
          </a:p>
        </p:txBody>
      </p:sp>
      <p:pic>
        <p:nvPicPr>
          <p:cNvPr id="1026" name="Imagen 1">
            <a:extLst>
              <a:ext uri="{FF2B5EF4-FFF2-40B4-BE49-F238E27FC236}">
                <a16:creationId xmlns:a16="http://schemas.microsoft.com/office/drawing/2014/main" id="{C08B1107-D967-48B6-8A39-AF5577785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711" y="5821166"/>
            <a:ext cx="2285422" cy="8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2033C03-8AAE-4D79-BF44-E6195527EC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24" y="1027289"/>
            <a:ext cx="2821481" cy="194168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9BDC44F-F8FA-4D70-A855-693D023C5586}"/>
              </a:ext>
            </a:extLst>
          </p:cNvPr>
          <p:cNvSpPr txBox="1"/>
          <p:nvPr/>
        </p:nvSpPr>
        <p:spPr>
          <a:xfrm>
            <a:off x="3318933" y="4651023"/>
            <a:ext cx="2912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dirty="0">
                <a:solidFill>
                  <a:srgbClr val="002060"/>
                </a:solidFill>
                <a:latin typeface="Calibri"/>
              </a:rPr>
              <a:t>Madrid, 22 de septiembre 2021</a:t>
            </a:r>
            <a:endParaRPr kumimoji="0" lang="es-ES" sz="1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376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CC88-DCA3-4945-8361-83E94A81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600" dirty="0"/>
              <a:t>Efecto de la pandemia sobre las relaciones familiares</a:t>
            </a:r>
          </a:p>
        </p:txBody>
      </p:sp>
      <p:sp>
        <p:nvSpPr>
          <p:cNvPr id="3" name="Marcador de número de diapositiva 3">
            <a:extLst>
              <a:ext uri="{FF2B5EF4-FFF2-40B4-BE49-F238E27FC236}">
                <a16:creationId xmlns:a16="http://schemas.microsoft.com/office/drawing/2014/main" id="{AAC6E7A1-F330-418F-97A8-DE9B96A9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B13E8-6C7A-4E52-91EE-54F9EE277B11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0044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E9809D6-F3F0-4FEE-B0FF-98FE01420CDF}"/>
              </a:ext>
            </a:extLst>
          </p:cNvPr>
          <p:cNvSpPr/>
          <p:nvPr/>
        </p:nvSpPr>
        <p:spPr>
          <a:xfrm>
            <a:off x="143509" y="6093296"/>
            <a:ext cx="8856986" cy="261610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Ahora que la pandemia empieza a superarse, ¿cómo valora su efecto sobre las relaciones familiares? N=1.788</a:t>
            </a:r>
          </a:p>
        </p:txBody>
      </p:sp>
      <p:sp>
        <p:nvSpPr>
          <p:cNvPr id="9" name="Rectángulo 12">
            <a:extLst>
              <a:ext uri="{FF2B5EF4-FFF2-40B4-BE49-F238E27FC236}">
                <a16:creationId xmlns:a16="http://schemas.microsoft.com/office/drawing/2014/main" id="{AFEE3457-E5B2-4BDB-A686-15A1B3F47954}"/>
              </a:ext>
            </a:extLst>
          </p:cNvPr>
          <p:cNvSpPr/>
          <p:nvPr/>
        </p:nvSpPr>
        <p:spPr>
          <a:xfrm>
            <a:off x="153774" y="667253"/>
            <a:ext cx="8856988" cy="430887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38% de las familias numerosas entrevistadas afirma haber fortalecido su relación familiar tras la pandemia, 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especialmente las familias de siete o más miembros. Los madrileños son quienes más se han unido en el último año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D821499-5F89-4097-AE65-8E8A51A322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0969447"/>
              </p:ext>
            </p:extLst>
          </p:nvPr>
        </p:nvGraphicFramePr>
        <p:xfrm>
          <a:off x="153774" y="1080209"/>
          <a:ext cx="4634250" cy="479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Marcador de contenido 18">
            <a:extLst>
              <a:ext uri="{FF2B5EF4-FFF2-40B4-BE49-F238E27FC236}">
                <a16:creationId xmlns:a16="http://schemas.microsoft.com/office/drawing/2014/main" id="{A41054E5-0F1F-4A79-AA2F-365E6C860CA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96593597"/>
              </p:ext>
            </p:extLst>
          </p:nvPr>
        </p:nvGraphicFramePr>
        <p:xfrm>
          <a:off x="4139952" y="1169279"/>
          <a:ext cx="4752528" cy="4754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D7AB6626-7334-46BE-8E89-51F854273D24}"/>
              </a:ext>
            </a:extLst>
          </p:cNvPr>
          <p:cNvSpPr/>
          <p:nvPr/>
        </p:nvSpPr>
        <p:spPr>
          <a:xfrm>
            <a:off x="4139952" y="5043341"/>
            <a:ext cx="4912834" cy="715596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865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CC88-DCA3-4945-8361-83E94A811E4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72C6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z="2600" dirty="0"/>
              <a:t>Efecto de la pandemia sobre las relaciones familiares</a:t>
            </a:r>
          </a:p>
        </p:txBody>
      </p:sp>
      <p:sp>
        <p:nvSpPr>
          <p:cNvPr id="3" name="Marcador de número de diapositiva 3">
            <a:extLst>
              <a:ext uri="{FF2B5EF4-FFF2-40B4-BE49-F238E27FC236}">
                <a16:creationId xmlns:a16="http://schemas.microsoft.com/office/drawing/2014/main" id="{AAC6E7A1-F330-418F-97A8-DE9B96A9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B13E8-6C7A-4E52-91EE-54F9EE277B11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0044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E9809D6-F3F0-4FEE-B0FF-98FE01420CDF}"/>
              </a:ext>
            </a:extLst>
          </p:cNvPr>
          <p:cNvSpPr/>
          <p:nvPr/>
        </p:nvSpPr>
        <p:spPr>
          <a:xfrm>
            <a:off x="251520" y="6093296"/>
            <a:ext cx="8208911" cy="261610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Ahora que la pandemia empieza a superarse, ¿cómo valora su efecto sobre las relaciones familiares? N=1.788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D6887915-F04D-411C-9A3C-2CA9E1DD0B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0631317"/>
              </p:ext>
            </p:extLst>
          </p:nvPr>
        </p:nvGraphicFramePr>
        <p:xfrm>
          <a:off x="251520" y="727427"/>
          <a:ext cx="8244408" cy="5200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390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CC88-DCA3-4945-8361-83E94A81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600" dirty="0"/>
              <a:t>Efecto de la pandemia sobre las relaciones familiares</a:t>
            </a:r>
          </a:p>
        </p:txBody>
      </p:sp>
      <p:sp>
        <p:nvSpPr>
          <p:cNvPr id="3" name="Marcador de número de diapositiva 3">
            <a:extLst>
              <a:ext uri="{FF2B5EF4-FFF2-40B4-BE49-F238E27FC236}">
                <a16:creationId xmlns:a16="http://schemas.microsoft.com/office/drawing/2014/main" id="{AAC6E7A1-F330-418F-97A8-DE9B96A9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B13E8-6C7A-4E52-91EE-54F9EE277B11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0044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12">
            <a:extLst>
              <a:ext uri="{FF2B5EF4-FFF2-40B4-BE49-F238E27FC236}">
                <a16:creationId xmlns:a16="http://schemas.microsoft.com/office/drawing/2014/main" id="{9E9809D6-F3F0-4FEE-B0FF-98FE01420CDF}"/>
              </a:ext>
            </a:extLst>
          </p:cNvPr>
          <p:cNvSpPr/>
          <p:nvPr/>
        </p:nvSpPr>
        <p:spPr>
          <a:xfrm>
            <a:off x="252490" y="6089372"/>
            <a:ext cx="8424936" cy="430887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relación con su situación familiar, ¿qué ha aprendido de positivo en estos tiempos? N=1.788.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100" i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Ordene de mayor a menor según el grado de importancia. La primera posición tiene el valor 6 y la sexta posición el valor 1. </a:t>
            </a:r>
          </a:p>
        </p:txBody>
      </p:sp>
      <p:graphicFrame>
        <p:nvGraphicFramePr>
          <p:cNvPr id="11" name="13 Gráfico">
            <a:extLst>
              <a:ext uri="{FF2B5EF4-FFF2-40B4-BE49-F238E27FC236}">
                <a16:creationId xmlns:a16="http://schemas.microsoft.com/office/drawing/2014/main" id="{5D2E21D5-421A-4A1A-B2D2-A8EFBCABA3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2773136"/>
              </p:ext>
            </p:extLst>
          </p:nvPr>
        </p:nvGraphicFramePr>
        <p:xfrm>
          <a:off x="252490" y="1215214"/>
          <a:ext cx="7236803" cy="496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6 Marcador de contenido">
            <a:extLst>
              <a:ext uri="{FF2B5EF4-FFF2-40B4-BE49-F238E27FC236}">
                <a16:creationId xmlns:a16="http://schemas.microsoft.com/office/drawing/2014/main" id="{8685BCA4-7980-473E-8F4B-215F8B77E8B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66577499"/>
              </p:ext>
            </p:extLst>
          </p:nvPr>
        </p:nvGraphicFramePr>
        <p:xfrm>
          <a:off x="7045261" y="1607127"/>
          <a:ext cx="2016224" cy="4111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ángulo 12">
            <a:extLst>
              <a:ext uri="{FF2B5EF4-FFF2-40B4-BE49-F238E27FC236}">
                <a16:creationId xmlns:a16="http://schemas.microsoft.com/office/drawing/2014/main" id="{2B084316-A709-4708-B4D4-823D8B439FD7}"/>
              </a:ext>
            </a:extLst>
          </p:cNvPr>
          <p:cNvSpPr/>
          <p:nvPr/>
        </p:nvSpPr>
        <p:spPr>
          <a:xfrm>
            <a:off x="143506" y="643252"/>
            <a:ext cx="8856988" cy="600164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 la experiencia de la pandemia, las familias han establecido como </a:t>
            </a: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prioridades</a:t>
            </a:r>
            <a:r>
              <a:rPr kumimoji="0" lang="es-ES" sz="110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lang="es-ES" sz="1100" b="1" dirty="0">
                <a:solidFill>
                  <a:srgbClr val="072C62"/>
                </a:solidFill>
                <a:latin typeface="Calibri"/>
              </a:rPr>
              <a:t> </a:t>
            </a:r>
            <a:r>
              <a:rPr lang="es-ES" sz="1100" dirty="0">
                <a:solidFill>
                  <a:srgbClr val="072C62"/>
                </a:solidFill>
                <a:latin typeface="Calibri"/>
              </a:rPr>
              <a:t>“valorar lo que es verdaderamente importante”, 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seguida de “valorar y cuidar las relaciones familiares”. La salud y el hecho de valorarla más </a:t>
            </a:r>
            <a:r>
              <a:rPr lang="es-ES" sz="1100" dirty="0">
                <a:solidFill>
                  <a:srgbClr val="072C62"/>
                </a:solidFill>
                <a:latin typeface="Calibri"/>
              </a:rPr>
              <a:t>ocupa la tercera posición en la escalara de valores de las familias numerosas, que le dan </a:t>
            </a:r>
            <a:r>
              <a:rPr lang="es-ES" sz="1100" b="1" dirty="0">
                <a:solidFill>
                  <a:srgbClr val="072C62"/>
                </a:solidFill>
                <a:latin typeface="Calibri"/>
              </a:rPr>
              <a:t>más importancia a cuidar a la familia</a:t>
            </a:r>
            <a:r>
              <a:rPr lang="es-ES" sz="1100" dirty="0">
                <a:solidFill>
                  <a:srgbClr val="072C62"/>
                </a:solidFill>
                <a:latin typeface="Calibri"/>
              </a:rPr>
              <a:t>. Todo ello es más significativo en las familias con más hijos (ver diapositiva siguiente).</a:t>
            </a:r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srgbClr val="072C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F19B0C7-0DA1-420B-8750-E6B84C288416}"/>
              </a:ext>
            </a:extLst>
          </p:cNvPr>
          <p:cNvSpPr txBox="1"/>
          <p:nvPr/>
        </p:nvSpPr>
        <p:spPr>
          <a:xfrm>
            <a:off x="7169664" y="1235219"/>
            <a:ext cx="119015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i="1">
                <a:solidFill>
                  <a:srgbClr val="1F497D"/>
                </a:solidFill>
                <a:latin typeface="Calibri"/>
              </a:rPr>
              <a:t>Nota</a:t>
            </a:r>
            <a:r>
              <a:rPr kumimoji="0" lang="es-ES" sz="1200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media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(sobre 6)</a:t>
            </a:r>
          </a:p>
        </p:txBody>
      </p:sp>
    </p:spTree>
    <p:extLst>
      <p:ext uri="{BB962C8B-B14F-4D97-AF65-F5344CB8AC3E}">
        <p14:creationId xmlns:p14="http://schemas.microsoft.com/office/powerpoint/2010/main" val="1399513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CC88-DCA3-4945-8361-83E94A81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600" dirty="0"/>
              <a:t>Efecto de la pandemia sobre las relaciones familiares</a:t>
            </a:r>
          </a:p>
        </p:txBody>
      </p:sp>
      <p:sp>
        <p:nvSpPr>
          <p:cNvPr id="3" name="Marcador de número de diapositiva 3">
            <a:extLst>
              <a:ext uri="{FF2B5EF4-FFF2-40B4-BE49-F238E27FC236}">
                <a16:creationId xmlns:a16="http://schemas.microsoft.com/office/drawing/2014/main" id="{AAC6E7A1-F330-418F-97A8-DE9B96A9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B13E8-6C7A-4E52-91EE-54F9EE277B11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0044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12">
            <a:extLst>
              <a:ext uri="{FF2B5EF4-FFF2-40B4-BE49-F238E27FC236}">
                <a16:creationId xmlns:a16="http://schemas.microsoft.com/office/drawing/2014/main" id="{9E9809D6-F3F0-4FEE-B0FF-98FE01420CDF}"/>
              </a:ext>
            </a:extLst>
          </p:cNvPr>
          <p:cNvSpPr/>
          <p:nvPr/>
        </p:nvSpPr>
        <p:spPr>
          <a:xfrm>
            <a:off x="252490" y="6089372"/>
            <a:ext cx="8424936" cy="430887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relación con su situación familiar, ¿qué ha aprendido de positivo en estos tiempos? N=1.788.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100" i="1">
                <a:solidFill>
                  <a:schemeClr val="bg1">
                    <a:lumMod val="50000"/>
                  </a:schemeClr>
                </a:solidFill>
                <a:latin typeface="Calibri"/>
              </a:rPr>
              <a:t>% de colocación en la primera posición</a:t>
            </a:r>
          </a:p>
        </p:txBody>
      </p:sp>
      <p:graphicFrame>
        <p:nvGraphicFramePr>
          <p:cNvPr id="12" name="13 Gráfico">
            <a:extLst>
              <a:ext uri="{FF2B5EF4-FFF2-40B4-BE49-F238E27FC236}">
                <a16:creationId xmlns:a16="http://schemas.microsoft.com/office/drawing/2014/main" id="{992ED43D-C9D9-4711-93CB-863D46DDBA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240718"/>
              </p:ext>
            </p:extLst>
          </p:nvPr>
        </p:nvGraphicFramePr>
        <p:xfrm>
          <a:off x="252489" y="685853"/>
          <a:ext cx="8599279" cy="5279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8926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CC88-DCA3-4945-8361-83E94A81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600" dirty="0"/>
              <a:t>Efecto de la pandemia sobre las relaciones familiares</a:t>
            </a:r>
          </a:p>
        </p:txBody>
      </p:sp>
      <p:sp>
        <p:nvSpPr>
          <p:cNvPr id="3" name="Marcador de número de diapositiva 3">
            <a:extLst>
              <a:ext uri="{FF2B5EF4-FFF2-40B4-BE49-F238E27FC236}">
                <a16:creationId xmlns:a16="http://schemas.microsoft.com/office/drawing/2014/main" id="{AAC6E7A1-F330-418F-97A8-DE9B96A9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B13E8-6C7A-4E52-91EE-54F9EE277B11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0044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12">
            <a:extLst>
              <a:ext uri="{FF2B5EF4-FFF2-40B4-BE49-F238E27FC236}">
                <a16:creationId xmlns:a16="http://schemas.microsoft.com/office/drawing/2014/main" id="{9E9809D6-F3F0-4FEE-B0FF-98FE01420CDF}"/>
              </a:ext>
            </a:extLst>
          </p:cNvPr>
          <p:cNvSpPr/>
          <p:nvPr/>
        </p:nvSpPr>
        <p:spPr>
          <a:xfrm>
            <a:off x="252490" y="6089372"/>
            <a:ext cx="8424936" cy="430887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relación con su situación familiar, ¿qué ha aprendido de positivo en estos tiempos? N=1.788.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100" i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% de colocación en la primera posición</a:t>
            </a:r>
          </a:p>
        </p:txBody>
      </p:sp>
      <p:graphicFrame>
        <p:nvGraphicFramePr>
          <p:cNvPr id="12" name="13 Gráfico">
            <a:extLst>
              <a:ext uri="{FF2B5EF4-FFF2-40B4-BE49-F238E27FC236}">
                <a16:creationId xmlns:a16="http://schemas.microsoft.com/office/drawing/2014/main" id="{992ED43D-C9D9-4711-93CB-863D46DDBA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9594592"/>
              </p:ext>
            </p:extLst>
          </p:nvPr>
        </p:nvGraphicFramePr>
        <p:xfrm>
          <a:off x="252489" y="685853"/>
          <a:ext cx="8599279" cy="5279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9317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Rectángulo"/>
          <p:cNvSpPr/>
          <p:nvPr/>
        </p:nvSpPr>
        <p:spPr>
          <a:xfrm>
            <a:off x="8455379" y="6571988"/>
            <a:ext cx="559769" cy="173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25" b="0" i="0" u="none" strike="noStrike" kern="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2021 GAD3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2731911"/>
            <a:ext cx="9144000" cy="1444977"/>
          </a:xfrm>
          <a:prstGeom prst="rect">
            <a:avLst/>
          </a:prstGeom>
          <a:solidFill>
            <a:srgbClr val="07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Impacto de la pandemia en lo laboral y económico</a:t>
            </a:r>
          </a:p>
        </p:txBody>
      </p:sp>
    </p:spTree>
    <p:extLst>
      <p:ext uri="{BB962C8B-B14F-4D97-AF65-F5344CB8AC3E}">
        <p14:creationId xmlns:p14="http://schemas.microsoft.com/office/powerpoint/2010/main" val="2627355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0E179-175C-474E-B2DA-9FA733DBD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/>
              <a:t>Impacto de la crisis a nivel laboral y económico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03D776-7BFF-4C18-A6B4-E057A7CE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B13E8-6C7A-4E52-91EE-54F9EE277B11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0044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6 Marcador de contenido">
            <a:extLst>
              <a:ext uri="{FF2B5EF4-FFF2-40B4-BE49-F238E27FC236}">
                <a16:creationId xmlns:a16="http://schemas.microsoft.com/office/drawing/2014/main" id="{8E334EF1-C49A-461B-9525-BDDCB18FBE3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2340918"/>
              </p:ext>
            </p:extLst>
          </p:nvPr>
        </p:nvGraphicFramePr>
        <p:xfrm>
          <a:off x="4411745" y="1225485"/>
          <a:ext cx="4607603" cy="4713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ángulo 12">
            <a:extLst>
              <a:ext uri="{FF2B5EF4-FFF2-40B4-BE49-F238E27FC236}">
                <a16:creationId xmlns:a16="http://schemas.microsoft.com/office/drawing/2014/main" id="{FCCA6DFB-10D6-4A15-84D1-B2DEBCBEDDCA}"/>
              </a:ext>
            </a:extLst>
          </p:cNvPr>
          <p:cNvSpPr/>
          <p:nvPr/>
        </p:nvSpPr>
        <p:spPr>
          <a:xfrm>
            <a:off x="323528" y="6089372"/>
            <a:ext cx="8424936" cy="430887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¿Cómo le ha afectado la situación del COVID-19 a nivel laboral y económico? N=1.788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Indique su sexo. N=1.788</a:t>
            </a:r>
          </a:p>
        </p:txBody>
      </p:sp>
      <p:sp>
        <p:nvSpPr>
          <p:cNvPr id="9" name="Rectángulo 12">
            <a:extLst>
              <a:ext uri="{FF2B5EF4-FFF2-40B4-BE49-F238E27FC236}">
                <a16:creationId xmlns:a16="http://schemas.microsoft.com/office/drawing/2014/main" id="{C0952247-27D1-4CA9-A375-2EC90852CE9D}"/>
              </a:ext>
            </a:extLst>
          </p:cNvPr>
          <p:cNvSpPr/>
          <p:nvPr/>
        </p:nvSpPr>
        <p:spPr>
          <a:xfrm>
            <a:off x="143506" y="712707"/>
            <a:ext cx="8856988" cy="430887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62,4% mantiene el mismo empleo que antes, 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principalmente los hombres. Las mujeres por su parte han sufrido más el paro, aunque ha variado menos su situación laboral frente a los hombres ya que eran más las que no tenían empleo. </a:t>
            </a:r>
          </a:p>
        </p:txBody>
      </p:sp>
      <p:graphicFrame>
        <p:nvGraphicFramePr>
          <p:cNvPr id="7" name="6 Marcador de contenido">
            <a:extLst>
              <a:ext uri="{FF2B5EF4-FFF2-40B4-BE49-F238E27FC236}">
                <a16:creationId xmlns:a16="http://schemas.microsoft.com/office/drawing/2014/main" id="{94D89180-86DF-4EDE-8996-3AAF39D575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6377680"/>
              </p:ext>
            </p:extLst>
          </p:nvPr>
        </p:nvGraphicFramePr>
        <p:xfrm>
          <a:off x="143506" y="1325005"/>
          <a:ext cx="4607603" cy="4613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9445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0E179-175C-474E-B2DA-9FA733DBD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/>
              <a:t>Impacto de la crisis a nivel laboral y económico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03D776-7BFF-4C18-A6B4-E057A7CE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B13E8-6C7A-4E52-91EE-54F9EE277B11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0044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ángulo 12">
            <a:extLst>
              <a:ext uri="{FF2B5EF4-FFF2-40B4-BE49-F238E27FC236}">
                <a16:creationId xmlns:a16="http://schemas.microsoft.com/office/drawing/2014/main" id="{FCCA6DFB-10D6-4A15-84D1-B2DEBCBEDDCA}"/>
              </a:ext>
            </a:extLst>
          </p:cNvPr>
          <p:cNvSpPr/>
          <p:nvPr/>
        </p:nvSpPr>
        <p:spPr>
          <a:xfrm>
            <a:off x="323528" y="6164788"/>
            <a:ext cx="8424936" cy="261610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¿Cómo le ha afectado la situación del COVID-19 a nivel laboral y económico? N=1.788</a:t>
            </a:r>
          </a:p>
        </p:txBody>
      </p:sp>
      <p:graphicFrame>
        <p:nvGraphicFramePr>
          <p:cNvPr id="10" name="6 Marcador de contenido">
            <a:extLst>
              <a:ext uri="{FF2B5EF4-FFF2-40B4-BE49-F238E27FC236}">
                <a16:creationId xmlns:a16="http://schemas.microsoft.com/office/drawing/2014/main" id="{8DD9B859-B1B8-48BD-BE84-77491F8607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4910127"/>
              </p:ext>
            </p:extLst>
          </p:nvPr>
        </p:nvGraphicFramePr>
        <p:xfrm>
          <a:off x="323528" y="655935"/>
          <a:ext cx="8759242" cy="5414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5101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CC88-DCA3-4945-8361-83E94A81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Impacto de la crisis en lo laboral. Teletrabajo</a:t>
            </a:r>
          </a:p>
        </p:txBody>
      </p:sp>
      <p:sp>
        <p:nvSpPr>
          <p:cNvPr id="3" name="Marcador de número de diapositiva 3">
            <a:extLst>
              <a:ext uri="{FF2B5EF4-FFF2-40B4-BE49-F238E27FC236}">
                <a16:creationId xmlns:a16="http://schemas.microsoft.com/office/drawing/2014/main" id="{AAC6E7A1-F330-418F-97A8-DE9B96A9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B13E8-6C7A-4E52-91EE-54F9EE277B11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0044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E9809D6-F3F0-4FEE-B0FF-98FE01420CDF}"/>
              </a:ext>
            </a:extLst>
          </p:cNvPr>
          <p:cNvSpPr/>
          <p:nvPr/>
        </p:nvSpPr>
        <p:spPr>
          <a:xfrm>
            <a:off x="143509" y="6093296"/>
            <a:ext cx="8856986" cy="261610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¿Cómo le ha influido en su situación laboral? Multirrespuesta N = 1.788</a:t>
            </a:r>
          </a:p>
        </p:txBody>
      </p:sp>
      <p:sp>
        <p:nvSpPr>
          <p:cNvPr id="9" name="Rectángulo 12">
            <a:extLst>
              <a:ext uri="{FF2B5EF4-FFF2-40B4-BE49-F238E27FC236}">
                <a16:creationId xmlns:a16="http://schemas.microsoft.com/office/drawing/2014/main" id="{AFEE3457-E5B2-4BDB-A686-15A1B3F47954}"/>
              </a:ext>
            </a:extLst>
          </p:cNvPr>
          <p:cNvSpPr/>
          <p:nvPr/>
        </p:nvSpPr>
        <p:spPr>
          <a:xfrm>
            <a:off x="153774" y="667253"/>
            <a:ext cx="8856988" cy="646331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srgbClr val="072C62"/>
                </a:solidFill>
                <a:latin typeface="Calibri"/>
              </a:rPr>
              <a:t>Con la pandemia e</a:t>
            </a:r>
            <a:r>
              <a:rPr kumimoji="0" lang="es-ES" sz="120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 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teletrabajo</a:t>
            </a:r>
            <a:r>
              <a:rPr kumimoji="0" lang="es-ES" sz="120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 ha desarrollado de forma muy </a:t>
            </a:r>
            <a:r>
              <a:rPr lang="es-ES" sz="1200" dirty="0">
                <a:solidFill>
                  <a:srgbClr val="072C62"/>
                </a:solidFill>
                <a:latin typeface="Calibri"/>
              </a:rPr>
              <a:t>desigual en estos hogares, ya que ha habido muchas situaciones variadas por el tipo de empleo y la composición familiar. Destaca l</a:t>
            </a:r>
            <a:r>
              <a:rPr kumimoji="0" lang="es-ES" sz="120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falta de ordenadores</a:t>
            </a:r>
            <a:r>
              <a:rPr kumimoji="0" lang="es-ES" sz="120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 han sufrido un 25,7% de familias </a:t>
            </a:r>
            <a:r>
              <a:rPr kumimoji="0" lang="es-ES" sz="120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 dificultades para conciliar (24,7%).</a:t>
            </a:r>
          </a:p>
        </p:txBody>
      </p:sp>
      <p:graphicFrame>
        <p:nvGraphicFramePr>
          <p:cNvPr id="10" name="6 Marcador de contenido">
            <a:extLst>
              <a:ext uri="{FF2B5EF4-FFF2-40B4-BE49-F238E27FC236}">
                <a16:creationId xmlns:a16="http://schemas.microsoft.com/office/drawing/2014/main" id="{3FADD060-2021-4960-955D-5FA791BCC40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57090025"/>
              </p:ext>
            </p:extLst>
          </p:nvPr>
        </p:nvGraphicFramePr>
        <p:xfrm>
          <a:off x="487190" y="1458797"/>
          <a:ext cx="8374006" cy="4581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496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CC88-DCA3-4945-8361-83E94A81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Impacto de la crisis en lo laboral. Teletrabajo</a:t>
            </a:r>
          </a:p>
        </p:txBody>
      </p:sp>
      <p:sp>
        <p:nvSpPr>
          <p:cNvPr id="3" name="Marcador de número de diapositiva 3">
            <a:extLst>
              <a:ext uri="{FF2B5EF4-FFF2-40B4-BE49-F238E27FC236}">
                <a16:creationId xmlns:a16="http://schemas.microsoft.com/office/drawing/2014/main" id="{AAC6E7A1-F330-418F-97A8-DE9B96A9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B13E8-6C7A-4E52-91EE-54F9EE277B11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0044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E9809D6-F3F0-4FEE-B0FF-98FE01420CDF}"/>
              </a:ext>
            </a:extLst>
          </p:cNvPr>
          <p:cNvSpPr/>
          <p:nvPr/>
        </p:nvSpPr>
        <p:spPr>
          <a:xfrm>
            <a:off x="143509" y="6206420"/>
            <a:ext cx="8856986" cy="261610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¿Cómo le ha influido en su situación laboral? N = 1.788</a:t>
            </a:r>
          </a:p>
        </p:txBody>
      </p:sp>
      <p:graphicFrame>
        <p:nvGraphicFramePr>
          <p:cNvPr id="7" name="6 Marcador de contenido">
            <a:extLst>
              <a:ext uri="{FF2B5EF4-FFF2-40B4-BE49-F238E27FC236}">
                <a16:creationId xmlns:a16="http://schemas.microsoft.com/office/drawing/2014/main" id="{F94CBCD1-4AD1-4D54-9834-173B7A7F95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878040"/>
              </p:ext>
            </p:extLst>
          </p:nvPr>
        </p:nvGraphicFramePr>
        <p:xfrm>
          <a:off x="241253" y="710214"/>
          <a:ext cx="8759242" cy="5379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8753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Ficha técnica</a:t>
            </a: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B13E8-6C7A-4E52-91EE-54F9EE277B11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0044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4 Marcador de contenido"/>
          <p:cNvSpPr txBox="1">
            <a:spLocks/>
          </p:cNvSpPr>
          <p:nvPr/>
        </p:nvSpPr>
        <p:spPr>
          <a:xfrm>
            <a:off x="1064163" y="922069"/>
            <a:ext cx="7848872" cy="4955203"/>
          </a:xfrm>
          <a:prstGeom prst="rect">
            <a:avLst/>
          </a:prstGeom>
          <a:ln>
            <a:noFill/>
            <a:prstDash val="solid"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Verdana" pitchFamily="34" charset="0"/>
              </a:rPr>
              <a:t>Universo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miembros de familias pertenecientes a la Federación Española de Familias Numerosas.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Verdana" pitchFamily="34" charset="0"/>
              </a:rPr>
              <a:t>Ámbito: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Verdana" pitchFamily="34" charset="0"/>
              </a:rPr>
              <a:t> nacional.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Cuotas: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determinadas en función de la situación laboral, sexo, edad y lugar de residencia.</a:t>
            </a:r>
            <a:endParaRPr kumimoji="0" lang="es-ES" sz="1600" b="0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Procedimiento de recogida de la información: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entrevista online asistida por ordenador (CAWI).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Tamaño de la muestra: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1.788 entrevistas.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Error muestral: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±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2,4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(N=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1.788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para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grado de confianza del 95,5% (dos sigmas) y en la hipótesis más desfavorable de P=Q=0,5 en el supuesto de muestreo aleatorio simple.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Duración de la entrevista: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5-6 minutos aproximadamente.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Fechas del trabajo de campo: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 5 al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julio de 2021.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3" name="Picture 5" descr="C:\Users\susana suarez\Desktop\plantillas PPT\iconos ficha técnica\04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52" y="5474799"/>
            <a:ext cx="529995" cy="52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susana suarez\Desktop\plantillas PPT\iconos ficha técnica\02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76" y="3572065"/>
            <a:ext cx="554416" cy="55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susana suarez\Desktop\plantillas PPT\iconos ficha técnica\03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11" y="4260618"/>
            <a:ext cx="520701" cy="52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susana suarez\Desktop\plantillas PPT\iconos ficha técnica\07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81" y="2861127"/>
            <a:ext cx="579617" cy="57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susana suarez\Desktop\plantillas PPT\iconos ficha técnica\08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85" y="4852258"/>
            <a:ext cx="662951" cy="66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Juan.Benito\Downloads\noun_360279_cc.pn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5" t="12298" r="7774" b="24915"/>
          <a:stretch/>
        </p:blipFill>
        <p:spPr bwMode="auto">
          <a:xfrm>
            <a:off x="494890" y="980728"/>
            <a:ext cx="548718" cy="40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susana suarez\Desktop\plantillas PPT\iconos ficha técnica\05-0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76" y="2250447"/>
            <a:ext cx="582149" cy="58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Juan.Benito\AppData\Local\Microsoft\Windows\Temporary Internet Files\Content.Outlook\I3JMD93C\universo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92" y="1670473"/>
            <a:ext cx="501416" cy="43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175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Rectángulo"/>
          <p:cNvSpPr/>
          <p:nvPr/>
        </p:nvSpPr>
        <p:spPr>
          <a:xfrm>
            <a:off x="8455379" y="6571988"/>
            <a:ext cx="559769" cy="173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25" b="0" i="0" u="none" strike="noStrike" kern="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2021 GAD3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2731911"/>
            <a:ext cx="9144000" cy="1444977"/>
          </a:xfrm>
          <a:prstGeom prst="rect">
            <a:avLst/>
          </a:prstGeom>
          <a:solidFill>
            <a:srgbClr val="07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Medidas más valoradas por las familias</a:t>
            </a:r>
          </a:p>
        </p:txBody>
      </p:sp>
    </p:spTree>
    <p:extLst>
      <p:ext uri="{BB962C8B-B14F-4D97-AF65-F5344CB8AC3E}">
        <p14:creationId xmlns:p14="http://schemas.microsoft.com/office/powerpoint/2010/main" val="3140325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CC88-DCA3-4945-8361-83E94A811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410221" cy="562074"/>
          </a:xfrm>
        </p:spPr>
        <p:txBody>
          <a:bodyPr/>
          <a:lstStyle/>
          <a:p>
            <a:r>
              <a:rPr lang="es-ES" sz="2600" dirty="0"/>
              <a:t>Medidas valoradas por las familias para conciliar</a:t>
            </a:r>
          </a:p>
        </p:txBody>
      </p:sp>
      <p:sp>
        <p:nvSpPr>
          <p:cNvPr id="3" name="Marcador de número de diapositiva 3">
            <a:extLst>
              <a:ext uri="{FF2B5EF4-FFF2-40B4-BE49-F238E27FC236}">
                <a16:creationId xmlns:a16="http://schemas.microsoft.com/office/drawing/2014/main" id="{AAC6E7A1-F330-418F-97A8-DE9B96A9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B13E8-6C7A-4E52-91EE-54F9EE277B11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0044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E9809D6-F3F0-4FEE-B0FF-98FE01420CDF}"/>
              </a:ext>
            </a:extLst>
          </p:cNvPr>
          <p:cNvSpPr/>
          <p:nvPr/>
        </p:nvSpPr>
        <p:spPr>
          <a:xfrm>
            <a:off x="143509" y="6093296"/>
            <a:ext cx="8856986" cy="261610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¿Qué tipo de medidas cree que le podrían ayudar a su familia a nivel laboral y fiscal? N=1.788</a:t>
            </a:r>
          </a:p>
        </p:txBody>
      </p:sp>
      <p:sp>
        <p:nvSpPr>
          <p:cNvPr id="9" name="Rectángulo 12">
            <a:extLst>
              <a:ext uri="{FF2B5EF4-FFF2-40B4-BE49-F238E27FC236}">
                <a16:creationId xmlns:a16="http://schemas.microsoft.com/office/drawing/2014/main" id="{AFEE3457-E5B2-4BDB-A686-15A1B3F47954}"/>
              </a:ext>
            </a:extLst>
          </p:cNvPr>
          <p:cNvSpPr/>
          <p:nvPr/>
        </p:nvSpPr>
        <p:spPr>
          <a:xfrm>
            <a:off x="153774" y="667253"/>
            <a:ext cx="8856988" cy="646331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 medidas de 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conciliación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son una necesidad para las familias. Las más valoradas son 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mayor flexibilidad horaria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(47,5%) o la 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reducción de jornada con ayuda económica (40,5%)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seguido de la implantación de la 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jornada intensiva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Hay también una mención a la 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remuneración del trabajo doméstico (30,9%)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para apoyar a los padres y madres que se quedan en casa para el cuidado de los hijos.</a:t>
            </a:r>
          </a:p>
        </p:txBody>
      </p:sp>
      <p:graphicFrame>
        <p:nvGraphicFramePr>
          <p:cNvPr id="10" name="6 Marcador de contenido">
            <a:extLst>
              <a:ext uri="{FF2B5EF4-FFF2-40B4-BE49-F238E27FC236}">
                <a16:creationId xmlns:a16="http://schemas.microsoft.com/office/drawing/2014/main" id="{3FADD060-2021-4960-955D-5FA791BCC40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86951205"/>
              </p:ext>
            </p:extLst>
          </p:nvPr>
        </p:nvGraphicFramePr>
        <p:xfrm>
          <a:off x="153774" y="1295651"/>
          <a:ext cx="8856987" cy="4656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4433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CC88-DCA3-4945-8361-83E94A81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600" dirty="0"/>
              <a:t>Medidas más valoradas por las familias para conciliar</a:t>
            </a:r>
          </a:p>
        </p:txBody>
      </p:sp>
      <p:sp>
        <p:nvSpPr>
          <p:cNvPr id="3" name="Marcador de número de diapositiva 3">
            <a:extLst>
              <a:ext uri="{FF2B5EF4-FFF2-40B4-BE49-F238E27FC236}">
                <a16:creationId xmlns:a16="http://schemas.microsoft.com/office/drawing/2014/main" id="{AAC6E7A1-F330-418F-97A8-DE9B96A9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B13E8-6C7A-4E52-91EE-54F9EE277B11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0044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E9809D6-F3F0-4FEE-B0FF-98FE01420CDF}"/>
              </a:ext>
            </a:extLst>
          </p:cNvPr>
          <p:cNvSpPr/>
          <p:nvPr/>
        </p:nvSpPr>
        <p:spPr>
          <a:xfrm>
            <a:off x="143509" y="6093296"/>
            <a:ext cx="8856986" cy="261610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¿Qué tipo de medidas cree que le podrían ayudar a su familia a nivel laboral y fiscal? N=1.788</a:t>
            </a:r>
          </a:p>
        </p:txBody>
      </p:sp>
      <p:graphicFrame>
        <p:nvGraphicFramePr>
          <p:cNvPr id="10" name="6 Marcador de contenido">
            <a:extLst>
              <a:ext uri="{FF2B5EF4-FFF2-40B4-BE49-F238E27FC236}">
                <a16:creationId xmlns:a16="http://schemas.microsoft.com/office/drawing/2014/main" id="{3FADD060-2021-4960-955D-5FA791BCC40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31640299"/>
              </p:ext>
            </p:extLst>
          </p:nvPr>
        </p:nvGraphicFramePr>
        <p:xfrm>
          <a:off x="241253" y="876693"/>
          <a:ext cx="8759242" cy="4939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7495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CC88-DCA3-4945-8361-83E94A811E4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72C6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z="2400" dirty="0"/>
              <a:t>Apoyo al trabajo y cuidado de hijos no remunerado</a:t>
            </a:r>
          </a:p>
        </p:txBody>
      </p:sp>
      <p:sp>
        <p:nvSpPr>
          <p:cNvPr id="3" name="Marcador de número de diapositiva 3">
            <a:extLst>
              <a:ext uri="{FF2B5EF4-FFF2-40B4-BE49-F238E27FC236}">
                <a16:creationId xmlns:a16="http://schemas.microsoft.com/office/drawing/2014/main" id="{AAC6E7A1-F330-418F-97A8-DE9B96A9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B13E8-6C7A-4E52-91EE-54F9EE277B11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0044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E9809D6-F3F0-4FEE-B0FF-98FE01420CDF}"/>
              </a:ext>
            </a:extLst>
          </p:cNvPr>
          <p:cNvSpPr/>
          <p:nvPr/>
        </p:nvSpPr>
        <p:spPr>
          <a:xfrm>
            <a:off x="251520" y="6093296"/>
            <a:ext cx="8712968" cy="430887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 las madres y padres que realizan un trabajo no remunerado en el hogar por cuidado de hijos o dependientes, ¿qué medidas pediría al Gobierno?  N=1.788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53E5511A-864F-4B2A-9CAE-753E5B08BE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4179208"/>
              </p:ext>
            </p:extLst>
          </p:nvPr>
        </p:nvGraphicFramePr>
        <p:xfrm>
          <a:off x="251520" y="1484782"/>
          <a:ext cx="3744416" cy="4412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CCBAD27F-6A42-44CC-8638-C130D431F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5843996"/>
              </p:ext>
            </p:extLst>
          </p:nvPr>
        </p:nvGraphicFramePr>
        <p:xfrm>
          <a:off x="4122205" y="1650137"/>
          <a:ext cx="4788024" cy="4371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ángulo 12">
            <a:extLst>
              <a:ext uri="{FF2B5EF4-FFF2-40B4-BE49-F238E27FC236}">
                <a16:creationId xmlns:a16="http://schemas.microsoft.com/office/drawing/2014/main" id="{8FB7B2B4-8EED-4039-812D-698F1A49E22E}"/>
              </a:ext>
            </a:extLst>
          </p:cNvPr>
          <p:cNvSpPr/>
          <p:nvPr/>
        </p:nvSpPr>
        <p:spPr>
          <a:xfrm>
            <a:off x="153774" y="667253"/>
            <a:ext cx="8856988" cy="646331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srgbClr val="072C62"/>
                </a:solidFill>
                <a:latin typeface="Calibri"/>
              </a:rPr>
              <a:t>El apoyo a padres o madres que se quedan en casa para el cuidado de hijos es claro.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miembros de familias numerosas reclaman mayoritariamente al gobierno la posibilidad de 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 puedan cotizar de cara a la pensión de jubilación. Un 52,5% apoya esta medida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mientras que 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43% opta por que perciban una prestación por trabajo doméstico.</a:t>
            </a:r>
          </a:p>
        </p:txBody>
      </p:sp>
    </p:spTree>
    <p:extLst>
      <p:ext uri="{BB962C8B-B14F-4D97-AF65-F5344CB8AC3E}">
        <p14:creationId xmlns:p14="http://schemas.microsoft.com/office/powerpoint/2010/main" val="3502347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Rectángulo"/>
          <p:cNvSpPr/>
          <p:nvPr/>
        </p:nvSpPr>
        <p:spPr>
          <a:xfrm>
            <a:off x="8455379" y="6571988"/>
            <a:ext cx="559769" cy="173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25" b="0" i="0" u="none" strike="noStrike" kern="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2021 GAD3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2731911"/>
            <a:ext cx="9144000" cy="1444977"/>
          </a:xfrm>
          <a:prstGeom prst="rect">
            <a:avLst/>
          </a:prstGeom>
          <a:solidFill>
            <a:srgbClr val="07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Otras ayudas y medidas de apoyo económico</a:t>
            </a:r>
          </a:p>
        </p:txBody>
      </p:sp>
    </p:spTree>
    <p:extLst>
      <p:ext uri="{BB962C8B-B14F-4D97-AF65-F5344CB8AC3E}">
        <p14:creationId xmlns:p14="http://schemas.microsoft.com/office/powerpoint/2010/main" val="3727449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CC88-DCA3-4945-8361-83E94A81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Ayudas para compensar el gasto en el consumo</a:t>
            </a:r>
          </a:p>
        </p:txBody>
      </p:sp>
      <p:sp>
        <p:nvSpPr>
          <p:cNvPr id="3" name="Marcador de número de diapositiva 3">
            <a:extLst>
              <a:ext uri="{FF2B5EF4-FFF2-40B4-BE49-F238E27FC236}">
                <a16:creationId xmlns:a16="http://schemas.microsoft.com/office/drawing/2014/main" id="{AAC6E7A1-F330-418F-97A8-DE9B96A9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B13E8-6C7A-4E52-91EE-54F9EE277B11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0044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12">
            <a:extLst>
              <a:ext uri="{FF2B5EF4-FFF2-40B4-BE49-F238E27FC236}">
                <a16:creationId xmlns:a16="http://schemas.microsoft.com/office/drawing/2014/main" id="{9E9809D6-F3F0-4FEE-B0FF-98FE01420CDF}"/>
              </a:ext>
            </a:extLst>
          </p:cNvPr>
          <p:cNvSpPr/>
          <p:nvPr/>
        </p:nvSpPr>
        <p:spPr>
          <a:xfrm>
            <a:off x="240668" y="6022449"/>
            <a:ext cx="8424936" cy="430887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nivel de suministros básicos del hogar, ¿qué medidas cree que se deberían impulsar para compensar el gasto en el consumo?   N=1.788</a:t>
            </a:r>
          </a:p>
          <a:p>
            <a:pPr>
              <a:defRPr/>
            </a:pPr>
            <a:r>
              <a:rPr lang="es-ES" sz="1100" i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Ordene de mayor a menor según el grado de importancia. La primera posición tiene el valor 3 y la sexta posición el valor 1. </a:t>
            </a:r>
          </a:p>
        </p:txBody>
      </p:sp>
      <p:graphicFrame>
        <p:nvGraphicFramePr>
          <p:cNvPr id="11" name="13 Gráfico">
            <a:extLst>
              <a:ext uri="{FF2B5EF4-FFF2-40B4-BE49-F238E27FC236}">
                <a16:creationId xmlns:a16="http://schemas.microsoft.com/office/drawing/2014/main" id="{5D2E21D5-421A-4A1A-B2D2-A8EFBCABA3FF}"/>
              </a:ext>
            </a:extLst>
          </p:cNvPr>
          <p:cNvGraphicFramePr/>
          <p:nvPr/>
        </p:nvGraphicFramePr>
        <p:xfrm>
          <a:off x="323528" y="1037148"/>
          <a:ext cx="6480720" cy="496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6 Marcador de contenido">
            <a:extLst>
              <a:ext uri="{FF2B5EF4-FFF2-40B4-BE49-F238E27FC236}">
                <a16:creationId xmlns:a16="http://schemas.microsoft.com/office/drawing/2014/main" id="{8685BCA4-7980-473E-8F4B-215F8B77E8B1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6732240" y="1581818"/>
          <a:ext cx="2268254" cy="3903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ángulo 12">
            <a:extLst>
              <a:ext uri="{FF2B5EF4-FFF2-40B4-BE49-F238E27FC236}">
                <a16:creationId xmlns:a16="http://schemas.microsoft.com/office/drawing/2014/main" id="{2B084316-A709-4708-B4D4-823D8B439FD7}"/>
              </a:ext>
            </a:extLst>
          </p:cNvPr>
          <p:cNvSpPr/>
          <p:nvPr/>
        </p:nvSpPr>
        <p:spPr>
          <a:xfrm>
            <a:off x="143506" y="643252"/>
            <a:ext cx="8856988" cy="430887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 compensar los gastos derivados del consumo, </a:t>
            </a:r>
            <a:r>
              <a:rPr kumimoji="0" lang="es-ES" sz="1100" b="1" i="0" u="none" strike="noStrike" kern="1200" cap="none" spc="0" normalizeH="0" baseline="0" noProof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 familias numerosas prefieren que se les bonifique el consumo de suministros básicos del hogar, </a:t>
            </a:r>
            <a:r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aunque también bonificaciones para todo tipo de consumo.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EC0E2F5-A89A-47F9-BF66-C26D301B89A7}"/>
              </a:ext>
            </a:extLst>
          </p:cNvPr>
          <p:cNvSpPr txBox="1"/>
          <p:nvPr/>
        </p:nvSpPr>
        <p:spPr>
          <a:xfrm>
            <a:off x="7054254" y="1291570"/>
            <a:ext cx="1190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Nota media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(sobre 3)</a:t>
            </a:r>
          </a:p>
        </p:txBody>
      </p:sp>
    </p:spTree>
    <p:extLst>
      <p:ext uri="{BB962C8B-B14F-4D97-AF65-F5344CB8AC3E}">
        <p14:creationId xmlns:p14="http://schemas.microsoft.com/office/powerpoint/2010/main" val="2116620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CC88-DCA3-4945-8361-83E94A81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Ayudas para compensar el gasto en el consumo</a:t>
            </a:r>
          </a:p>
        </p:txBody>
      </p:sp>
      <p:sp>
        <p:nvSpPr>
          <p:cNvPr id="3" name="Marcador de número de diapositiva 3">
            <a:extLst>
              <a:ext uri="{FF2B5EF4-FFF2-40B4-BE49-F238E27FC236}">
                <a16:creationId xmlns:a16="http://schemas.microsoft.com/office/drawing/2014/main" id="{AAC6E7A1-F330-418F-97A8-DE9B96A9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B13E8-6C7A-4E52-91EE-54F9EE277B11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0044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12">
            <a:extLst>
              <a:ext uri="{FF2B5EF4-FFF2-40B4-BE49-F238E27FC236}">
                <a16:creationId xmlns:a16="http://schemas.microsoft.com/office/drawing/2014/main" id="{9E9809D6-F3F0-4FEE-B0FF-98FE01420CDF}"/>
              </a:ext>
            </a:extLst>
          </p:cNvPr>
          <p:cNvSpPr/>
          <p:nvPr/>
        </p:nvSpPr>
        <p:spPr>
          <a:xfrm>
            <a:off x="240668" y="6022449"/>
            <a:ext cx="8424936" cy="430887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nivel de suministros básicos del hogar, ¿qué medidas cree que se deberían impulsar para compensar el gasto en el consumo?   N=1.788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100" i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% de colocación en la primera posición</a:t>
            </a:r>
          </a:p>
        </p:txBody>
      </p:sp>
      <p:graphicFrame>
        <p:nvGraphicFramePr>
          <p:cNvPr id="10" name="13 Gráfico">
            <a:extLst>
              <a:ext uri="{FF2B5EF4-FFF2-40B4-BE49-F238E27FC236}">
                <a16:creationId xmlns:a16="http://schemas.microsoft.com/office/drawing/2014/main" id="{B2F2371A-BE39-404C-BACE-5A436CBB80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6252070"/>
              </p:ext>
            </p:extLst>
          </p:nvPr>
        </p:nvGraphicFramePr>
        <p:xfrm>
          <a:off x="165318" y="640355"/>
          <a:ext cx="8599279" cy="5279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2487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CC88-DCA3-4945-8361-83E94A81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Medidas para facilitar el acceso a la vivienda</a:t>
            </a:r>
          </a:p>
        </p:txBody>
      </p:sp>
      <p:sp>
        <p:nvSpPr>
          <p:cNvPr id="3" name="Marcador de número de diapositiva 3">
            <a:extLst>
              <a:ext uri="{FF2B5EF4-FFF2-40B4-BE49-F238E27FC236}">
                <a16:creationId xmlns:a16="http://schemas.microsoft.com/office/drawing/2014/main" id="{AAC6E7A1-F330-418F-97A8-DE9B96A9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B13E8-6C7A-4E52-91EE-54F9EE277B11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0044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12">
            <a:extLst>
              <a:ext uri="{FF2B5EF4-FFF2-40B4-BE49-F238E27FC236}">
                <a16:creationId xmlns:a16="http://schemas.microsoft.com/office/drawing/2014/main" id="{9E9809D6-F3F0-4FEE-B0FF-98FE01420CDF}"/>
              </a:ext>
            </a:extLst>
          </p:cNvPr>
          <p:cNvSpPr/>
          <p:nvPr/>
        </p:nvSpPr>
        <p:spPr>
          <a:xfrm>
            <a:off x="240668" y="6022449"/>
            <a:ext cx="8424936" cy="430887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el caso de la vivienda, ¿qué medidas cree que se deberían desarrollar? N=1.788.</a:t>
            </a:r>
          </a:p>
          <a:p>
            <a:pPr>
              <a:defRPr/>
            </a:pPr>
            <a:r>
              <a:rPr lang="es-ES" sz="1100" i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Ordene de mayor a menor según el grado de importancia. La primera posición tiene el valor 6 y la sexta posición el valor 1. </a:t>
            </a:r>
          </a:p>
        </p:txBody>
      </p:sp>
      <p:graphicFrame>
        <p:nvGraphicFramePr>
          <p:cNvPr id="11" name="13 Gráfico">
            <a:extLst>
              <a:ext uri="{FF2B5EF4-FFF2-40B4-BE49-F238E27FC236}">
                <a16:creationId xmlns:a16="http://schemas.microsoft.com/office/drawing/2014/main" id="{5D2E21D5-421A-4A1A-B2D2-A8EFBCABA3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7011604"/>
              </p:ext>
            </p:extLst>
          </p:nvPr>
        </p:nvGraphicFramePr>
        <p:xfrm>
          <a:off x="395536" y="1247650"/>
          <a:ext cx="7200800" cy="4739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ángulo 12">
            <a:extLst>
              <a:ext uri="{FF2B5EF4-FFF2-40B4-BE49-F238E27FC236}">
                <a16:creationId xmlns:a16="http://schemas.microsoft.com/office/drawing/2014/main" id="{2B084316-A709-4708-B4D4-823D8B439FD7}"/>
              </a:ext>
            </a:extLst>
          </p:cNvPr>
          <p:cNvSpPr/>
          <p:nvPr/>
        </p:nvSpPr>
        <p:spPr>
          <a:xfrm>
            <a:off x="143506" y="643252"/>
            <a:ext cx="8856988" cy="430887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el ámbito de la vivienda, </a:t>
            </a:r>
            <a:r>
              <a:rPr kumimoji="0" lang="es-ES" sz="1100" b="1" i="0" u="none" strike="noStrike" kern="1200" cap="none" spc="0" normalizeH="0" baseline="0" noProof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 familias numerosas prefieren elevar el límite de ingresos para optar a ayudas a la compra de inmuebles, </a:t>
            </a:r>
            <a:r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 las ayudas dependan de la renta per cápita familiar o de un apoyo del Estado en el pago de la compra.</a:t>
            </a:r>
          </a:p>
        </p:txBody>
      </p:sp>
      <p:graphicFrame>
        <p:nvGraphicFramePr>
          <p:cNvPr id="8" name="6 Marcador de contenido">
            <a:extLst>
              <a:ext uri="{FF2B5EF4-FFF2-40B4-BE49-F238E27FC236}">
                <a16:creationId xmlns:a16="http://schemas.microsoft.com/office/drawing/2014/main" id="{5CBCBFF1-472A-4559-8100-B3AF49B945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417159"/>
              </p:ext>
            </p:extLst>
          </p:nvPr>
        </p:nvGraphicFramePr>
        <p:xfrm>
          <a:off x="7098777" y="1630905"/>
          <a:ext cx="2016224" cy="425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921A2319-509F-418B-8A91-EAF975660DF0}"/>
              </a:ext>
            </a:extLst>
          </p:cNvPr>
          <p:cNvSpPr txBox="1"/>
          <p:nvPr/>
        </p:nvSpPr>
        <p:spPr>
          <a:xfrm>
            <a:off x="7054254" y="1291570"/>
            <a:ext cx="1190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Nota media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(sobre 6)</a:t>
            </a:r>
          </a:p>
        </p:txBody>
      </p:sp>
    </p:spTree>
    <p:extLst>
      <p:ext uri="{BB962C8B-B14F-4D97-AF65-F5344CB8AC3E}">
        <p14:creationId xmlns:p14="http://schemas.microsoft.com/office/powerpoint/2010/main" val="42258916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CC88-DCA3-4945-8361-83E94A81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Medidas para facilitar el acceso a la vivienda</a:t>
            </a:r>
          </a:p>
        </p:txBody>
      </p:sp>
      <p:sp>
        <p:nvSpPr>
          <p:cNvPr id="3" name="Marcador de número de diapositiva 3">
            <a:extLst>
              <a:ext uri="{FF2B5EF4-FFF2-40B4-BE49-F238E27FC236}">
                <a16:creationId xmlns:a16="http://schemas.microsoft.com/office/drawing/2014/main" id="{AAC6E7A1-F330-418F-97A8-DE9B96A9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B13E8-6C7A-4E52-91EE-54F9EE277B11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0044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12">
            <a:extLst>
              <a:ext uri="{FF2B5EF4-FFF2-40B4-BE49-F238E27FC236}">
                <a16:creationId xmlns:a16="http://schemas.microsoft.com/office/drawing/2014/main" id="{9E9809D6-F3F0-4FEE-B0FF-98FE01420CDF}"/>
              </a:ext>
            </a:extLst>
          </p:cNvPr>
          <p:cNvSpPr/>
          <p:nvPr/>
        </p:nvSpPr>
        <p:spPr>
          <a:xfrm>
            <a:off x="240668" y="6022449"/>
            <a:ext cx="8424936" cy="430887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el caso de la vivienda, ¿qué medidas cree que se deberían desarrollar? N=1.788.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100" i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% de colocación en la primera posición</a:t>
            </a:r>
          </a:p>
        </p:txBody>
      </p:sp>
      <p:graphicFrame>
        <p:nvGraphicFramePr>
          <p:cNvPr id="6" name="13 Gráfico">
            <a:extLst>
              <a:ext uri="{FF2B5EF4-FFF2-40B4-BE49-F238E27FC236}">
                <a16:creationId xmlns:a16="http://schemas.microsoft.com/office/drawing/2014/main" id="{88F56B34-AFB2-4E32-98AF-82F2D93A4D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8970602"/>
              </p:ext>
            </p:extLst>
          </p:nvPr>
        </p:nvGraphicFramePr>
        <p:xfrm>
          <a:off x="252489" y="685853"/>
          <a:ext cx="8599279" cy="5279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1160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CC88-DCA3-4945-8361-83E94A81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Medidas en relación con las pensiones</a:t>
            </a:r>
          </a:p>
        </p:txBody>
      </p:sp>
      <p:sp>
        <p:nvSpPr>
          <p:cNvPr id="3" name="Marcador de número de diapositiva 3">
            <a:extLst>
              <a:ext uri="{FF2B5EF4-FFF2-40B4-BE49-F238E27FC236}">
                <a16:creationId xmlns:a16="http://schemas.microsoft.com/office/drawing/2014/main" id="{AAC6E7A1-F330-418F-97A8-DE9B96A9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B13E8-6C7A-4E52-91EE-54F9EE277B11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0044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12">
            <a:extLst>
              <a:ext uri="{FF2B5EF4-FFF2-40B4-BE49-F238E27FC236}">
                <a16:creationId xmlns:a16="http://schemas.microsoft.com/office/drawing/2014/main" id="{9E9809D6-F3F0-4FEE-B0FF-98FE01420CDF}"/>
              </a:ext>
            </a:extLst>
          </p:cNvPr>
          <p:cNvSpPr/>
          <p:nvPr/>
        </p:nvSpPr>
        <p:spPr>
          <a:xfrm>
            <a:off x="273423" y="6089372"/>
            <a:ext cx="8424936" cy="430887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el caso de las pensiones, ¿qué medidas considera que se deberían aplicar para compensar la aportación de las familias? N=1.788</a:t>
            </a:r>
          </a:p>
          <a:p>
            <a:pPr>
              <a:defRPr/>
            </a:pPr>
            <a:r>
              <a:rPr lang="es-ES" sz="1100" i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Ordene de mayor a menor según el grado de importancia. La primera posición tiene el valor 3 y la sexta posición el valor 1. </a:t>
            </a:r>
          </a:p>
        </p:txBody>
      </p:sp>
      <p:sp>
        <p:nvSpPr>
          <p:cNvPr id="9" name="Rectángulo 12">
            <a:extLst>
              <a:ext uri="{FF2B5EF4-FFF2-40B4-BE49-F238E27FC236}">
                <a16:creationId xmlns:a16="http://schemas.microsoft.com/office/drawing/2014/main" id="{2B084316-A709-4708-B4D4-823D8B439FD7}"/>
              </a:ext>
            </a:extLst>
          </p:cNvPr>
          <p:cNvSpPr/>
          <p:nvPr/>
        </p:nvSpPr>
        <p:spPr>
          <a:xfrm>
            <a:off x="143506" y="643252"/>
            <a:ext cx="8856988" cy="430887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cuanto a las </a:t>
            </a: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pensiones, los miembros de familias numerosas están más a favor de que el complemento por hijo se aplique por cada uno de ellos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 de elevar las cantidades de dichos complementos.</a:t>
            </a:r>
          </a:p>
        </p:txBody>
      </p:sp>
      <p:graphicFrame>
        <p:nvGraphicFramePr>
          <p:cNvPr id="8" name="13 Gráfico">
            <a:extLst>
              <a:ext uri="{FF2B5EF4-FFF2-40B4-BE49-F238E27FC236}">
                <a16:creationId xmlns:a16="http://schemas.microsoft.com/office/drawing/2014/main" id="{FEBB294C-9984-440F-B0D9-7EC19E217B99}"/>
              </a:ext>
            </a:extLst>
          </p:cNvPr>
          <p:cNvGraphicFramePr/>
          <p:nvPr/>
        </p:nvGraphicFramePr>
        <p:xfrm>
          <a:off x="395536" y="1340769"/>
          <a:ext cx="6419564" cy="496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6 Marcador de contenido">
            <a:extLst>
              <a:ext uri="{FF2B5EF4-FFF2-40B4-BE49-F238E27FC236}">
                <a16:creationId xmlns:a16="http://schemas.microsoft.com/office/drawing/2014/main" id="{42BB5DDC-0E8C-4D12-8998-5DCF86880F7D}"/>
              </a:ext>
            </a:extLst>
          </p:cNvPr>
          <p:cNvGraphicFramePr>
            <a:graphicFrameLocks/>
          </p:cNvGraphicFramePr>
          <p:nvPr/>
        </p:nvGraphicFramePr>
        <p:xfrm>
          <a:off x="6682135" y="1743036"/>
          <a:ext cx="2016224" cy="4111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68774AFC-E0E9-48C7-ADB7-5B71593061DD}"/>
              </a:ext>
            </a:extLst>
          </p:cNvPr>
          <p:cNvSpPr txBox="1"/>
          <p:nvPr/>
        </p:nvSpPr>
        <p:spPr>
          <a:xfrm>
            <a:off x="6815100" y="1415449"/>
            <a:ext cx="119015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Nota media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(sobre 3)</a:t>
            </a:r>
          </a:p>
        </p:txBody>
      </p:sp>
    </p:spTree>
    <p:extLst>
      <p:ext uri="{BB962C8B-B14F-4D97-AF65-F5344CB8AC3E}">
        <p14:creationId xmlns:p14="http://schemas.microsoft.com/office/powerpoint/2010/main" val="3018033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4E48E7-1DD6-4E8A-B1BB-77BFE779D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Distribución de la muestra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1249CE4-1693-4859-BC33-482F08AC4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B13E8-6C7A-4E52-91EE-54F9EE277B11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0044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1BEAB1-7019-4398-91D2-1711B4A4B93D}"/>
              </a:ext>
            </a:extLst>
          </p:cNvPr>
          <p:cNvSpPr txBox="1"/>
          <p:nvPr/>
        </p:nvSpPr>
        <p:spPr>
          <a:xfrm>
            <a:off x="395536" y="700828"/>
            <a:ext cx="8460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han realizado un total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1.788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entrevistas con la siguiente distribución por Comunidad Autónoma: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B3B9D9D-FABE-45EA-AAE1-67938A47B015}"/>
              </a:ext>
            </a:extLst>
          </p:cNvPr>
          <p:cNvGraphicFramePr>
            <a:graphicFrameLocks noGrp="1"/>
          </p:cNvGraphicFramePr>
          <p:nvPr/>
        </p:nvGraphicFramePr>
        <p:xfrm>
          <a:off x="323528" y="1362802"/>
          <a:ext cx="3168352" cy="4536514"/>
        </p:xfrm>
        <a:graphic>
          <a:graphicData uri="http://schemas.openxmlformats.org/drawingml/2006/table">
            <a:tbl>
              <a:tblPr/>
              <a:tblGrid>
                <a:gridCol w="2198727">
                  <a:extLst>
                    <a:ext uri="{9D8B030D-6E8A-4147-A177-3AD203B41FA5}">
                      <a16:colId xmlns:a16="http://schemas.microsoft.com/office/drawing/2014/main" val="2219579807"/>
                    </a:ext>
                  </a:extLst>
                </a:gridCol>
                <a:gridCol w="969625">
                  <a:extLst>
                    <a:ext uri="{9D8B030D-6E8A-4147-A177-3AD203B41FA5}">
                      <a16:colId xmlns:a16="http://schemas.microsoft.com/office/drawing/2014/main" val="1903485588"/>
                    </a:ext>
                  </a:extLst>
                </a:gridCol>
              </a:tblGrid>
              <a:tr h="4293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Zona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Tamaño de la muestra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422965"/>
                  </a:ext>
                </a:extLst>
              </a:tr>
              <a:tr h="2025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Andalucía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561069"/>
                  </a:ext>
                </a:extLst>
              </a:tr>
              <a:tr h="2025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Aragón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497137"/>
                  </a:ext>
                </a:extLst>
              </a:tr>
              <a:tr h="2025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Principado de Asturias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8548469"/>
                  </a:ext>
                </a:extLst>
              </a:tr>
              <a:tr h="2025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Islas Baleares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160892"/>
                  </a:ext>
                </a:extLst>
              </a:tr>
              <a:tr h="2025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Canarias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746283"/>
                  </a:ext>
                </a:extLst>
              </a:tr>
              <a:tr h="2025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Cantabria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211576"/>
                  </a:ext>
                </a:extLst>
              </a:tr>
              <a:tr h="2025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Castilla y León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524405"/>
                  </a:ext>
                </a:extLst>
              </a:tr>
              <a:tr h="2025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Castilla-La Mancha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487600"/>
                  </a:ext>
                </a:extLst>
              </a:tr>
              <a:tr h="2025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Cataluña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170565"/>
                  </a:ext>
                </a:extLst>
              </a:tr>
              <a:tr h="2025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Comunidad Valenciana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660815"/>
                  </a:ext>
                </a:extLst>
              </a:tr>
              <a:tr h="2025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Extremadura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029394"/>
                  </a:ext>
                </a:extLst>
              </a:tr>
              <a:tr h="2025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Galicia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121371"/>
                  </a:ext>
                </a:extLst>
              </a:tr>
              <a:tr h="2025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Comunidad de Madrid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93271"/>
                  </a:ext>
                </a:extLst>
              </a:tr>
              <a:tr h="2025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Región de Murcia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644976"/>
                  </a:ext>
                </a:extLst>
              </a:tr>
              <a:tr h="2025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Comunidad Foral de Navarra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710611"/>
                  </a:ext>
                </a:extLst>
              </a:tr>
              <a:tr h="2025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País Vasco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37902"/>
                  </a:ext>
                </a:extLst>
              </a:tr>
              <a:tr h="2025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La Rioja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655580"/>
                  </a:ext>
                </a:extLst>
              </a:tr>
              <a:tr h="2025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Ceuta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649312"/>
                  </a:ext>
                </a:extLst>
              </a:tr>
              <a:tr h="2025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Melilla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984814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961995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2651B5F3-9257-4A54-A2B5-ECC146FF5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85" y="1563794"/>
            <a:ext cx="4962699" cy="413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17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CC88-DCA3-4945-8361-83E94A81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Medidas en relación con las pensiones</a:t>
            </a:r>
          </a:p>
        </p:txBody>
      </p:sp>
      <p:sp>
        <p:nvSpPr>
          <p:cNvPr id="3" name="Marcador de número de diapositiva 3">
            <a:extLst>
              <a:ext uri="{FF2B5EF4-FFF2-40B4-BE49-F238E27FC236}">
                <a16:creationId xmlns:a16="http://schemas.microsoft.com/office/drawing/2014/main" id="{AAC6E7A1-F330-418F-97A8-DE9B96A9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B13E8-6C7A-4E52-91EE-54F9EE277B11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0044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12">
            <a:extLst>
              <a:ext uri="{FF2B5EF4-FFF2-40B4-BE49-F238E27FC236}">
                <a16:creationId xmlns:a16="http://schemas.microsoft.com/office/drawing/2014/main" id="{9E9809D6-F3F0-4FEE-B0FF-98FE01420CDF}"/>
              </a:ext>
            </a:extLst>
          </p:cNvPr>
          <p:cNvSpPr/>
          <p:nvPr/>
        </p:nvSpPr>
        <p:spPr>
          <a:xfrm>
            <a:off x="240668" y="6080974"/>
            <a:ext cx="8424936" cy="430887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el caso de las pensiones, ¿qué medidas considera que se deberían aplicar para compensar la aportación de las familias? N=1.788</a:t>
            </a:r>
          </a:p>
          <a:p>
            <a:pPr>
              <a:defRPr/>
            </a:pPr>
            <a:r>
              <a:rPr lang="es-ES" sz="1100" i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% de colocación en la primera posición</a:t>
            </a:r>
          </a:p>
        </p:txBody>
      </p:sp>
      <p:graphicFrame>
        <p:nvGraphicFramePr>
          <p:cNvPr id="11" name="13 Gráfico">
            <a:extLst>
              <a:ext uri="{FF2B5EF4-FFF2-40B4-BE49-F238E27FC236}">
                <a16:creationId xmlns:a16="http://schemas.microsoft.com/office/drawing/2014/main" id="{57064C49-04C1-4DEC-98CA-E03C32A643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2358697"/>
              </p:ext>
            </p:extLst>
          </p:nvPr>
        </p:nvGraphicFramePr>
        <p:xfrm>
          <a:off x="655448" y="681654"/>
          <a:ext cx="8827918" cy="5279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3842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CC88-DCA3-4945-8361-83E94A81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Medidas en relación con las pensiones</a:t>
            </a:r>
          </a:p>
        </p:txBody>
      </p:sp>
      <p:sp>
        <p:nvSpPr>
          <p:cNvPr id="3" name="Marcador de número de diapositiva 3">
            <a:extLst>
              <a:ext uri="{FF2B5EF4-FFF2-40B4-BE49-F238E27FC236}">
                <a16:creationId xmlns:a16="http://schemas.microsoft.com/office/drawing/2014/main" id="{AAC6E7A1-F330-418F-97A8-DE9B96A9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B13E8-6C7A-4E52-91EE-54F9EE277B11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0044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12">
            <a:extLst>
              <a:ext uri="{FF2B5EF4-FFF2-40B4-BE49-F238E27FC236}">
                <a16:creationId xmlns:a16="http://schemas.microsoft.com/office/drawing/2014/main" id="{9E9809D6-F3F0-4FEE-B0FF-98FE01420CDF}"/>
              </a:ext>
            </a:extLst>
          </p:cNvPr>
          <p:cNvSpPr/>
          <p:nvPr/>
        </p:nvSpPr>
        <p:spPr>
          <a:xfrm>
            <a:off x="259522" y="6055453"/>
            <a:ext cx="8424936" cy="430887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el caso de las pensiones, ¿qué medidas considera que se deberían aplicar para compensar la aportación de las familias? N=1.788</a:t>
            </a:r>
          </a:p>
          <a:p>
            <a:pPr>
              <a:defRPr/>
            </a:pPr>
            <a:r>
              <a:rPr lang="es-ES" sz="1100" i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% de colocación en la primera posición</a:t>
            </a:r>
          </a:p>
        </p:txBody>
      </p:sp>
      <p:graphicFrame>
        <p:nvGraphicFramePr>
          <p:cNvPr id="11" name="13 Gráfico">
            <a:extLst>
              <a:ext uri="{FF2B5EF4-FFF2-40B4-BE49-F238E27FC236}">
                <a16:creationId xmlns:a16="http://schemas.microsoft.com/office/drawing/2014/main" id="{57064C49-04C1-4DEC-98CA-E03C32A643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0806922"/>
              </p:ext>
            </p:extLst>
          </p:nvPr>
        </p:nvGraphicFramePr>
        <p:xfrm>
          <a:off x="551753" y="668893"/>
          <a:ext cx="8827918" cy="5279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72258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Rectángulo"/>
          <p:cNvSpPr/>
          <p:nvPr/>
        </p:nvSpPr>
        <p:spPr>
          <a:xfrm>
            <a:off x="8455379" y="6571988"/>
            <a:ext cx="559769" cy="173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25" b="0" i="0" u="none" strike="noStrike" kern="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2021 GAD3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2731911"/>
            <a:ext cx="9144000" cy="1444977"/>
          </a:xfrm>
          <a:prstGeom prst="rect">
            <a:avLst/>
          </a:prstGeom>
          <a:solidFill>
            <a:srgbClr val="07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Perfil de las familias numerosas</a:t>
            </a:r>
          </a:p>
        </p:txBody>
      </p:sp>
    </p:spTree>
    <p:extLst>
      <p:ext uri="{BB962C8B-B14F-4D97-AF65-F5344CB8AC3E}">
        <p14:creationId xmlns:p14="http://schemas.microsoft.com/office/powerpoint/2010/main" val="63970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9A49019C-52F0-4D7B-9291-5E6D0F580424}"/>
              </a:ext>
            </a:extLst>
          </p:cNvPr>
          <p:cNvSpPr/>
          <p:nvPr/>
        </p:nvSpPr>
        <p:spPr>
          <a:xfrm>
            <a:off x="3662091" y="2329888"/>
            <a:ext cx="4577157" cy="9656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94E48E7-1DD6-4E8A-B1BB-77BFE779D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Perfil de las familias numerosas. Hijos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1249CE4-1693-4859-BC33-482F08AC4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B13E8-6C7A-4E52-91EE-54F9EE277B11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0044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Marcador de contenido 6">
            <a:extLst>
              <a:ext uri="{FF2B5EF4-FFF2-40B4-BE49-F238E27FC236}">
                <a16:creationId xmlns:a16="http://schemas.microsoft.com/office/drawing/2014/main" id="{0346FE17-638C-4EC6-A312-BF0D25B922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684944"/>
              </p:ext>
            </p:extLst>
          </p:nvPr>
        </p:nvGraphicFramePr>
        <p:xfrm>
          <a:off x="452149" y="1164494"/>
          <a:ext cx="7792259" cy="2251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ángulo 12">
            <a:extLst>
              <a:ext uri="{FF2B5EF4-FFF2-40B4-BE49-F238E27FC236}">
                <a16:creationId xmlns:a16="http://schemas.microsoft.com/office/drawing/2014/main" id="{8E1B0CCB-2394-4F8E-AC9C-8E2615FC8B7B}"/>
              </a:ext>
            </a:extLst>
          </p:cNvPr>
          <p:cNvSpPr/>
          <p:nvPr/>
        </p:nvSpPr>
        <p:spPr>
          <a:xfrm>
            <a:off x="2804517" y="1402133"/>
            <a:ext cx="1901672" cy="461665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Media de número de hijos: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3,4 hijos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ángulo 12">
            <a:extLst>
              <a:ext uri="{FF2B5EF4-FFF2-40B4-BE49-F238E27FC236}">
                <a16:creationId xmlns:a16="http://schemas.microsoft.com/office/drawing/2014/main" id="{DB4F6102-9A31-447F-93DF-2345025F17DA}"/>
              </a:ext>
            </a:extLst>
          </p:cNvPr>
          <p:cNvSpPr/>
          <p:nvPr/>
        </p:nvSpPr>
        <p:spPr>
          <a:xfrm>
            <a:off x="3662091" y="1999303"/>
            <a:ext cx="4577157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o más hijos</a:t>
            </a:r>
            <a:r>
              <a:rPr kumimoji="0" lang="es-ES" sz="1400" b="1" i="0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s-ES" sz="14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4,5%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3245B2A-8A87-4A40-86EB-84393A07144C}"/>
              </a:ext>
            </a:extLst>
          </p:cNvPr>
          <p:cNvSpPr/>
          <p:nvPr/>
        </p:nvSpPr>
        <p:spPr>
          <a:xfrm>
            <a:off x="578222" y="3240613"/>
            <a:ext cx="2507944" cy="261610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¿Podría indicarnos cuántos hijos tiene?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6B48368-568F-44E8-AC30-181D70E95DB5}"/>
              </a:ext>
            </a:extLst>
          </p:cNvPr>
          <p:cNvSpPr txBox="1"/>
          <p:nvPr/>
        </p:nvSpPr>
        <p:spPr>
          <a:xfrm>
            <a:off x="293511" y="666045"/>
            <a:ext cx="8353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Según la encuesta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la familia numerosa tipo está formada por 3 hijos (68,5%) y le siguen en número, las de 4 hijos, que suponen el 15,8% del total. Un 6,8% de las familias numerosas es monoparental (tiene un solo progenitor) y un 8,6% es familia numerosa reconstituida.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4163BC7-7008-46A1-BD4F-D8C7E228570B}"/>
              </a:ext>
            </a:extLst>
          </p:cNvPr>
          <p:cNvSpPr/>
          <p:nvPr/>
        </p:nvSpPr>
        <p:spPr>
          <a:xfrm>
            <a:off x="847871" y="6174010"/>
            <a:ext cx="2814220" cy="261610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¿Es familia monoparental? 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27B8E1D-8248-408A-87C9-33B5223DD12A}"/>
              </a:ext>
            </a:extLst>
          </p:cNvPr>
          <p:cNvSpPr/>
          <p:nvPr/>
        </p:nvSpPr>
        <p:spPr>
          <a:xfrm>
            <a:off x="5266877" y="6089372"/>
            <a:ext cx="2757231" cy="430887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¿Es familia reconstituida(tiene hijos de relaciones </a:t>
            </a:r>
            <a:r>
              <a:rPr lang="es-ES" sz="1100">
                <a:solidFill>
                  <a:srgbClr val="072C62"/>
                </a:solidFill>
                <a:latin typeface="Calibri"/>
              </a:rPr>
              <a:t>anterior</a:t>
            </a:r>
            <a:r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es)?</a:t>
            </a: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E521B636-F083-4BE9-BAF3-ECC0FB1D36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8904193"/>
              </p:ext>
            </p:extLst>
          </p:nvPr>
        </p:nvGraphicFramePr>
        <p:xfrm>
          <a:off x="847871" y="3683895"/>
          <a:ext cx="2929630" cy="2143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ED55153A-8296-4DC4-BACF-BD30EFDE10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8441567"/>
              </p:ext>
            </p:extLst>
          </p:nvPr>
        </p:nvGraphicFramePr>
        <p:xfrm>
          <a:off x="5157926" y="3748149"/>
          <a:ext cx="2929631" cy="2143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107948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FD67FF17-496D-4AF8-B653-6BD6AA88506B}"/>
              </a:ext>
            </a:extLst>
          </p:cNvPr>
          <p:cNvSpPr/>
          <p:nvPr/>
        </p:nvSpPr>
        <p:spPr>
          <a:xfrm>
            <a:off x="4830369" y="1109568"/>
            <a:ext cx="3163881" cy="20036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94E48E7-1DD6-4E8A-B1BB-77BFE779D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200" dirty="0"/>
              <a:t>Perfil de las familias numerosas. Parto múltiple y discapacidad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1249CE4-1693-4859-BC33-482F08AC4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B13E8-6C7A-4E52-91EE-54F9EE277B11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0044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Marcador de contenido 6">
            <a:extLst>
              <a:ext uri="{FF2B5EF4-FFF2-40B4-BE49-F238E27FC236}">
                <a16:creationId xmlns:a16="http://schemas.microsoft.com/office/drawing/2014/main" id="{E94AEDBE-51F2-4101-B41F-021341FB2A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518907"/>
              </p:ext>
            </p:extLst>
          </p:nvPr>
        </p:nvGraphicFramePr>
        <p:xfrm>
          <a:off x="4938741" y="1271677"/>
          <a:ext cx="2929730" cy="1566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28DB48E5-2336-44C4-B348-C0DB693D76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2580142"/>
              </p:ext>
            </p:extLst>
          </p:nvPr>
        </p:nvGraphicFramePr>
        <p:xfrm>
          <a:off x="648070" y="650288"/>
          <a:ext cx="3355760" cy="2547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307DAC5C-1C84-4095-94F4-43D82E9ED771}"/>
              </a:ext>
            </a:extLst>
          </p:cNvPr>
          <p:cNvSpPr/>
          <p:nvPr/>
        </p:nvSpPr>
        <p:spPr>
          <a:xfrm>
            <a:off x="2325950" y="3349269"/>
            <a:ext cx="3816424" cy="261610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100">
                <a:solidFill>
                  <a:srgbClr val="072C62"/>
                </a:solidFill>
                <a:latin typeface="Calibri"/>
              </a:rPr>
              <a:t>¿Tiene hijos de parto múltiple? ¿Qué tipo de parto?</a:t>
            </a: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srgbClr val="072C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A994F00B-A65E-4102-B644-129FB9F0F003}"/>
              </a:ext>
            </a:extLst>
          </p:cNvPr>
          <p:cNvCxnSpPr>
            <a:cxnSpLocks/>
          </p:cNvCxnSpPr>
          <p:nvPr/>
        </p:nvCxnSpPr>
        <p:spPr>
          <a:xfrm>
            <a:off x="3628723" y="2111168"/>
            <a:ext cx="872256" cy="0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2F9DD2D5-F4D6-424A-B570-94C10C138FE8}"/>
              </a:ext>
            </a:extLst>
          </p:cNvPr>
          <p:cNvSpPr/>
          <p:nvPr/>
        </p:nvSpPr>
        <p:spPr>
          <a:xfrm>
            <a:off x="4830369" y="4009815"/>
            <a:ext cx="3163881" cy="20036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6" name="Marcador de contenido 6">
            <a:extLst>
              <a:ext uri="{FF2B5EF4-FFF2-40B4-BE49-F238E27FC236}">
                <a16:creationId xmlns:a16="http://schemas.microsoft.com/office/drawing/2014/main" id="{F25F04AD-7709-4095-8927-40F2056311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3881464"/>
              </p:ext>
            </p:extLst>
          </p:nvPr>
        </p:nvGraphicFramePr>
        <p:xfrm>
          <a:off x="4830368" y="4171924"/>
          <a:ext cx="3163881" cy="1566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id="{942DB307-5706-420B-BE23-36980991D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7120491"/>
              </p:ext>
            </p:extLst>
          </p:nvPr>
        </p:nvGraphicFramePr>
        <p:xfrm>
          <a:off x="648070" y="3550535"/>
          <a:ext cx="3355760" cy="2547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Rectángulo 27">
            <a:extLst>
              <a:ext uri="{FF2B5EF4-FFF2-40B4-BE49-F238E27FC236}">
                <a16:creationId xmlns:a16="http://schemas.microsoft.com/office/drawing/2014/main" id="{F570FF50-F769-4839-A04E-76849116EE24}"/>
              </a:ext>
            </a:extLst>
          </p:cNvPr>
          <p:cNvSpPr/>
          <p:nvPr/>
        </p:nvSpPr>
        <p:spPr>
          <a:xfrm>
            <a:off x="1115926" y="6221019"/>
            <a:ext cx="6236471" cy="261610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100" dirty="0">
                <a:solidFill>
                  <a:srgbClr val="072C62"/>
                </a:solidFill>
                <a:latin typeface="Calibri"/>
              </a:rPr>
              <a:t>¿Tiene algún miembro de su familia algún tipo de discapacidad o dependencia?¿Qué tipo de discapacidad?</a:t>
            </a:r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srgbClr val="072C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B76BB284-0259-4459-A73A-7F4D54EFC8AA}"/>
              </a:ext>
            </a:extLst>
          </p:cNvPr>
          <p:cNvCxnSpPr>
            <a:cxnSpLocks/>
          </p:cNvCxnSpPr>
          <p:nvPr/>
        </p:nvCxnSpPr>
        <p:spPr>
          <a:xfrm>
            <a:off x="3628723" y="5011415"/>
            <a:ext cx="872256" cy="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4186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CC88-DCA3-4945-8361-83E94A811E4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72C6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Requisitos para ser considerado familia numerosa</a:t>
            </a:r>
          </a:p>
        </p:txBody>
      </p:sp>
      <p:sp>
        <p:nvSpPr>
          <p:cNvPr id="3" name="Marcador de número de diapositiva 3">
            <a:extLst>
              <a:ext uri="{FF2B5EF4-FFF2-40B4-BE49-F238E27FC236}">
                <a16:creationId xmlns:a16="http://schemas.microsoft.com/office/drawing/2014/main" id="{AAC6E7A1-F330-418F-97A8-DE9B96A9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B13E8-6C7A-4E52-91EE-54F9EE277B11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0044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E9809D6-F3F0-4FEE-B0FF-98FE01420CDF}"/>
              </a:ext>
            </a:extLst>
          </p:cNvPr>
          <p:cNvSpPr/>
          <p:nvPr/>
        </p:nvSpPr>
        <p:spPr>
          <a:xfrm>
            <a:off x="323529" y="5637148"/>
            <a:ext cx="8208911" cy="600164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relación con los requisitos para ser considerado familia numerosa, ¿cree que la condición de familia numerosa debe basarse solo en el número de hijos o también en circunstancias especiales de la familia (como el hecho de ser monoparental -soltero o viudo-, discapacidad, etc.)? N=1.788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53E5511A-864F-4B2A-9CAE-753E5B08BEB8}"/>
              </a:ext>
            </a:extLst>
          </p:cNvPr>
          <p:cNvGraphicFramePr/>
          <p:nvPr/>
        </p:nvGraphicFramePr>
        <p:xfrm>
          <a:off x="179513" y="1508650"/>
          <a:ext cx="3888431" cy="3840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12">
            <a:extLst>
              <a:ext uri="{FF2B5EF4-FFF2-40B4-BE49-F238E27FC236}">
                <a16:creationId xmlns:a16="http://schemas.microsoft.com/office/drawing/2014/main" id="{370AC7FD-52C0-49F3-90D5-2F7F579C1DE7}"/>
              </a:ext>
            </a:extLst>
          </p:cNvPr>
          <p:cNvSpPr/>
          <p:nvPr/>
        </p:nvSpPr>
        <p:spPr>
          <a:xfrm>
            <a:off x="143506" y="643252"/>
            <a:ext cx="8820982" cy="646331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 familias numerosas prefieren que se incluya en su colectivo a familias no numerosas que pasen circunstancias especiales como discapacidad de algún miembro o que sean familias monoparentales, principalmente en el País Vasco y la Comunidad Valenciana. Tan solo los madrileños ven en el número de hijos el criterio válido para las familias numerosa.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1CF737C-AA42-4683-B70D-20392EBCE39C}"/>
              </a:ext>
            </a:extLst>
          </p:cNvPr>
          <p:cNvGraphicFramePr/>
          <p:nvPr/>
        </p:nvGraphicFramePr>
        <p:xfrm>
          <a:off x="4067944" y="1678537"/>
          <a:ext cx="4896543" cy="367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E8472788-C9F6-4A0E-A42A-6CD5E79CB740}"/>
              </a:ext>
            </a:extLst>
          </p:cNvPr>
          <p:cNvSpPr txBox="1"/>
          <p:nvPr/>
        </p:nvSpPr>
        <p:spPr>
          <a:xfrm>
            <a:off x="1666529" y="3581755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España</a:t>
            </a:r>
          </a:p>
        </p:txBody>
      </p:sp>
    </p:spTree>
    <p:extLst>
      <p:ext uri="{BB962C8B-B14F-4D97-AF65-F5344CB8AC3E}">
        <p14:creationId xmlns:p14="http://schemas.microsoft.com/office/powerpoint/2010/main" val="678708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4E48E7-1DD6-4E8A-B1BB-77BFE779D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Perfil de las familias numerosas. Edades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1249CE4-1693-4859-BC33-482F08AC4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B13E8-6C7A-4E52-91EE-54F9EE277B11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0044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051447F-5379-4780-BB1A-07C286287D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218540"/>
              </p:ext>
            </p:extLst>
          </p:nvPr>
        </p:nvGraphicFramePr>
        <p:xfrm>
          <a:off x="640205" y="4312355"/>
          <a:ext cx="7668418" cy="1781855"/>
        </p:xfrm>
        <a:graphic>
          <a:graphicData uri="http://schemas.openxmlformats.org/drawingml/2006/table">
            <a:tbl>
              <a:tblPr/>
              <a:tblGrid>
                <a:gridCol w="697129">
                  <a:extLst>
                    <a:ext uri="{9D8B030D-6E8A-4147-A177-3AD203B41FA5}">
                      <a16:colId xmlns:a16="http://schemas.microsoft.com/office/drawing/2014/main" val="1993326262"/>
                    </a:ext>
                  </a:extLst>
                </a:gridCol>
                <a:gridCol w="697129">
                  <a:extLst>
                    <a:ext uri="{9D8B030D-6E8A-4147-A177-3AD203B41FA5}">
                      <a16:colId xmlns:a16="http://schemas.microsoft.com/office/drawing/2014/main" val="1907434193"/>
                    </a:ext>
                  </a:extLst>
                </a:gridCol>
                <a:gridCol w="697129">
                  <a:extLst>
                    <a:ext uri="{9D8B030D-6E8A-4147-A177-3AD203B41FA5}">
                      <a16:colId xmlns:a16="http://schemas.microsoft.com/office/drawing/2014/main" val="497496724"/>
                    </a:ext>
                  </a:extLst>
                </a:gridCol>
                <a:gridCol w="697129">
                  <a:extLst>
                    <a:ext uri="{9D8B030D-6E8A-4147-A177-3AD203B41FA5}">
                      <a16:colId xmlns:a16="http://schemas.microsoft.com/office/drawing/2014/main" val="1667468521"/>
                    </a:ext>
                  </a:extLst>
                </a:gridCol>
                <a:gridCol w="635553">
                  <a:extLst>
                    <a:ext uri="{9D8B030D-6E8A-4147-A177-3AD203B41FA5}">
                      <a16:colId xmlns:a16="http://schemas.microsoft.com/office/drawing/2014/main" val="2846313012"/>
                    </a:ext>
                  </a:extLst>
                </a:gridCol>
                <a:gridCol w="758704">
                  <a:extLst>
                    <a:ext uri="{9D8B030D-6E8A-4147-A177-3AD203B41FA5}">
                      <a16:colId xmlns:a16="http://schemas.microsoft.com/office/drawing/2014/main" val="2716307039"/>
                    </a:ext>
                  </a:extLst>
                </a:gridCol>
                <a:gridCol w="697129">
                  <a:extLst>
                    <a:ext uri="{9D8B030D-6E8A-4147-A177-3AD203B41FA5}">
                      <a16:colId xmlns:a16="http://schemas.microsoft.com/office/drawing/2014/main" val="2242333285"/>
                    </a:ext>
                  </a:extLst>
                </a:gridCol>
                <a:gridCol w="697129">
                  <a:extLst>
                    <a:ext uri="{9D8B030D-6E8A-4147-A177-3AD203B41FA5}">
                      <a16:colId xmlns:a16="http://schemas.microsoft.com/office/drawing/2014/main" val="155724211"/>
                    </a:ext>
                  </a:extLst>
                </a:gridCol>
                <a:gridCol w="697129">
                  <a:extLst>
                    <a:ext uri="{9D8B030D-6E8A-4147-A177-3AD203B41FA5}">
                      <a16:colId xmlns:a16="http://schemas.microsoft.com/office/drawing/2014/main" val="3433151514"/>
                    </a:ext>
                  </a:extLst>
                </a:gridCol>
                <a:gridCol w="697129">
                  <a:extLst>
                    <a:ext uri="{9D8B030D-6E8A-4147-A177-3AD203B41FA5}">
                      <a16:colId xmlns:a16="http://schemas.microsoft.com/office/drawing/2014/main" val="1343941147"/>
                    </a:ext>
                  </a:extLst>
                </a:gridCol>
                <a:gridCol w="697129">
                  <a:extLst>
                    <a:ext uri="{9D8B030D-6E8A-4147-A177-3AD203B41FA5}">
                      <a16:colId xmlns:a16="http://schemas.microsoft.com/office/drawing/2014/main" val="1851763025"/>
                    </a:ext>
                  </a:extLst>
                </a:gridCol>
              </a:tblGrid>
              <a:tr h="287867">
                <a:tc>
                  <a:txBody>
                    <a:bodyPr/>
                    <a:lstStyle/>
                    <a:p>
                      <a:pPr algn="ctr" fontAlgn="ctr"/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1er hijo</a:t>
                      </a: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2º hijo</a:t>
                      </a: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3er hijo</a:t>
                      </a: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4º hijo</a:t>
                      </a: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5º hijo</a:t>
                      </a: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6º hijo</a:t>
                      </a: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7º hijo</a:t>
                      </a: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8º hijo</a:t>
                      </a: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9º hijo</a:t>
                      </a: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10º hijo</a:t>
                      </a: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754172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 hijos</a:t>
                      </a: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178650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 hijos</a:t>
                      </a: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C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7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F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1772853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 hijos</a:t>
                      </a: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C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D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B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956779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 hijos</a:t>
                      </a: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7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6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311334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 o más hijos</a:t>
                      </a: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3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7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5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2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7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40" marR="7240" marT="7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884857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0100F98F-432F-4471-AC51-52A3C79F893F}"/>
              </a:ext>
            </a:extLst>
          </p:cNvPr>
          <p:cNvSpPr txBox="1"/>
          <p:nvPr/>
        </p:nvSpPr>
        <p:spPr>
          <a:xfrm>
            <a:off x="220229" y="646846"/>
            <a:ext cx="8189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Según la encuesta, el grupo más amplio de 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padres de familia numerosa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 el de aquellos con edades 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entre los 35 y los 44 años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En cuanto a los hijos, en la familia numerosa tipo (3 hijos) los niños están en 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edad escolar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13 años el mayor; 10 el segundo y 7 años el más pequeño.</a:t>
            </a: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9ED90C20-B17F-4C22-A936-525242E6EA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645330"/>
              </p:ext>
            </p:extLst>
          </p:nvPr>
        </p:nvGraphicFramePr>
        <p:xfrm>
          <a:off x="1044280" y="1377243"/>
          <a:ext cx="6474120" cy="1972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ángulo 12">
            <a:extLst>
              <a:ext uri="{FF2B5EF4-FFF2-40B4-BE49-F238E27FC236}">
                <a16:creationId xmlns:a16="http://schemas.microsoft.com/office/drawing/2014/main" id="{26B8A0F4-E1C0-4E87-9031-A58CFFFDCF50}"/>
              </a:ext>
            </a:extLst>
          </p:cNvPr>
          <p:cNvSpPr/>
          <p:nvPr/>
        </p:nvSpPr>
        <p:spPr>
          <a:xfrm>
            <a:off x="6213761" y="1356978"/>
            <a:ext cx="1901672" cy="276999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Edad de los padres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12">
            <a:extLst>
              <a:ext uri="{FF2B5EF4-FFF2-40B4-BE49-F238E27FC236}">
                <a16:creationId xmlns:a16="http://schemas.microsoft.com/office/drawing/2014/main" id="{AAEF1C28-758C-4991-A667-DE898AED8B16}"/>
              </a:ext>
            </a:extLst>
          </p:cNvPr>
          <p:cNvSpPr/>
          <p:nvPr/>
        </p:nvSpPr>
        <p:spPr>
          <a:xfrm>
            <a:off x="676561" y="3665555"/>
            <a:ext cx="1901672" cy="276999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Edad de los hijos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8216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CC88-DCA3-4945-8361-83E94A81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Formación de los padres</a:t>
            </a:r>
          </a:p>
        </p:txBody>
      </p:sp>
      <p:sp>
        <p:nvSpPr>
          <p:cNvPr id="3" name="Marcador de número de diapositiva 3">
            <a:extLst>
              <a:ext uri="{FF2B5EF4-FFF2-40B4-BE49-F238E27FC236}">
                <a16:creationId xmlns:a16="http://schemas.microsoft.com/office/drawing/2014/main" id="{AAC6E7A1-F330-418F-97A8-DE9B96A9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B13E8-6C7A-4E52-91EE-54F9EE277B11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0044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E9809D6-F3F0-4FEE-B0FF-98FE01420CDF}"/>
              </a:ext>
            </a:extLst>
          </p:cNvPr>
          <p:cNvSpPr/>
          <p:nvPr/>
        </p:nvSpPr>
        <p:spPr>
          <a:xfrm>
            <a:off x="143509" y="6093296"/>
            <a:ext cx="8856986" cy="261610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Nivel de estudios del padre y de la madre: N=1.788</a:t>
            </a:r>
          </a:p>
        </p:txBody>
      </p:sp>
      <p:graphicFrame>
        <p:nvGraphicFramePr>
          <p:cNvPr id="10" name="6 Marcador de contenido">
            <a:extLst>
              <a:ext uri="{FF2B5EF4-FFF2-40B4-BE49-F238E27FC236}">
                <a16:creationId xmlns:a16="http://schemas.microsoft.com/office/drawing/2014/main" id="{9ACA637C-2513-4D74-9B9F-CE6A57E2157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67461042"/>
              </p:ext>
            </p:extLst>
          </p:nvPr>
        </p:nvGraphicFramePr>
        <p:xfrm>
          <a:off x="359532" y="943874"/>
          <a:ext cx="8424936" cy="4767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96600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CC88-DCA3-4945-8361-83E94A81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Situación laboral de los padres y madres</a:t>
            </a:r>
          </a:p>
        </p:txBody>
      </p:sp>
      <p:sp>
        <p:nvSpPr>
          <p:cNvPr id="3" name="Marcador de número de diapositiva 3">
            <a:extLst>
              <a:ext uri="{FF2B5EF4-FFF2-40B4-BE49-F238E27FC236}">
                <a16:creationId xmlns:a16="http://schemas.microsoft.com/office/drawing/2014/main" id="{AAC6E7A1-F330-418F-97A8-DE9B96A9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B13E8-6C7A-4E52-91EE-54F9EE277B11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0044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E9809D6-F3F0-4FEE-B0FF-98FE01420CDF}"/>
              </a:ext>
            </a:extLst>
          </p:cNvPr>
          <p:cNvSpPr/>
          <p:nvPr/>
        </p:nvSpPr>
        <p:spPr>
          <a:xfrm>
            <a:off x="143509" y="6093296"/>
            <a:ext cx="8856986" cy="261610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Situación laboral del padre y de la madre: N=1.788</a:t>
            </a:r>
          </a:p>
        </p:txBody>
      </p:sp>
      <p:graphicFrame>
        <p:nvGraphicFramePr>
          <p:cNvPr id="10" name="6 Marcador de contenido">
            <a:extLst>
              <a:ext uri="{FF2B5EF4-FFF2-40B4-BE49-F238E27FC236}">
                <a16:creationId xmlns:a16="http://schemas.microsoft.com/office/drawing/2014/main" id="{9ACA637C-2513-4D74-9B9F-CE6A57E2157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84405919"/>
              </p:ext>
            </p:extLst>
          </p:nvPr>
        </p:nvGraphicFramePr>
        <p:xfrm>
          <a:off x="251520" y="943874"/>
          <a:ext cx="6504387" cy="4767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65563B0-C8CD-4F15-BF94-FE925C3D48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8885233"/>
              </p:ext>
            </p:extLst>
          </p:nvPr>
        </p:nvGraphicFramePr>
        <p:xfrm>
          <a:off x="4429957" y="2547891"/>
          <a:ext cx="4570538" cy="3038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46962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CC88-DCA3-4945-8361-83E94A81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Relación ingresos-gastos</a:t>
            </a:r>
          </a:p>
        </p:txBody>
      </p:sp>
      <p:sp>
        <p:nvSpPr>
          <p:cNvPr id="3" name="Marcador de número de diapositiva 3">
            <a:extLst>
              <a:ext uri="{FF2B5EF4-FFF2-40B4-BE49-F238E27FC236}">
                <a16:creationId xmlns:a16="http://schemas.microsoft.com/office/drawing/2014/main" id="{AAC6E7A1-F330-418F-97A8-DE9B96A9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B13E8-6C7A-4E52-91EE-54F9EE277B11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0044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E9809D6-F3F0-4FEE-B0FF-98FE01420CDF}"/>
              </a:ext>
            </a:extLst>
          </p:cNvPr>
          <p:cNvSpPr/>
          <p:nvPr/>
        </p:nvSpPr>
        <p:spPr>
          <a:xfrm>
            <a:off x="3923927" y="6093296"/>
            <a:ext cx="5076567" cy="261610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Y, con estos ingresos, ¿tiene dificultades para llegar a fin de mes? N=1.788</a:t>
            </a:r>
          </a:p>
        </p:txBody>
      </p:sp>
      <p:graphicFrame>
        <p:nvGraphicFramePr>
          <p:cNvPr id="8" name="6 Marcador de contenido">
            <a:extLst>
              <a:ext uri="{FF2B5EF4-FFF2-40B4-BE49-F238E27FC236}">
                <a16:creationId xmlns:a16="http://schemas.microsoft.com/office/drawing/2014/main" id="{D27BF1E6-8FF2-4679-8C47-078348816ADB}"/>
              </a:ext>
            </a:extLst>
          </p:cNvPr>
          <p:cNvGraphicFramePr>
            <a:graphicFrameLocks/>
          </p:cNvGraphicFramePr>
          <p:nvPr/>
        </p:nvGraphicFramePr>
        <p:xfrm>
          <a:off x="166777" y="1060555"/>
          <a:ext cx="4202203" cy="4736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C518915A-050A-483E-B5AC-AD2CA73ADF6E}"/>
              </a:ext>
            </a:extLst>
          </p:cNvPr>
          <p:cNvSpPr/>
          <p:nvPr/>
        </p:nvSpPr>
        <p:spPr>
          <a:xfrm>
            <a:off x="166777" y="6094275"/>
            <a:ext cx="3613136" cy="430887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¿Nos podría decir cuál en el nivel de ingresos de su hogar al mes? N=1.788</a:t>
            </a:r>
          </a:p>
        </p:txBody>
      </p:sp>
      <p:graphicFrame>
        <p:nvGraphicFramePr>
          <p:cNvPr id="10" name="6 Marcador de contenido">
            <a:extLst>
              <a:ext uri="{FF2B5EF4-FFF2-40B4-BE49-F238E27FC236}">
                <a16:creationId xmlns:a16="http://schemas.microsoft.com/office/drawing/2014/main" id="{82AD0592-18C7-468A-95CF-D9B3AF1D5958}"/>
              </a:ext>
            </a:extLst>
          </p:cNvPr>
          <p:cNvGraphicFramePr>
            <a:graphicFrameLocks/>
          </p:cNvGraphicFramePr>
          <p:nvPr/>
        </p:nvGraphicFramePr>
        <p:xfrm>
          <a:off x="4190526" y="1060554"/>
          <a:ext cx="4940935" cy="4736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8328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4E48E7-1DD6-4E8A-B1BB-77BFE779D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Distribución de la muestra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1249CE4-1693-4859-BC33-482F08AC4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B13E8-6C7A-4E52-91EE-54F9EE277B11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0044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7CD9907-EE22-4F11-9692-A654DAA1C4A7}"/>
              </a:ext>
            </a:extLst>
          </p:cNvPr>
          <p:cNvSpPr txBox="1"/>
          <p:nvPr/>
        </p:nvSpPr>
        <p:spPr>
          <a:xfrm>
            <a:off x="395536" y="642097"/>
            <a:ext cx="8460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han realizado un total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1.788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entrevistas con la siguiente distribución por sexo, grupos de edad, según se muestra continuación:</a:t>
            </a:r>
          </a:p>
        </p:txBody>
      </p:sp>
      <p:graphicFrame>
        <p:nvGraphicFramePr>
          <p:cNvPr id="10" name="Marcador de contenido 6">
            <a:extLst>
              <a:ext uri="{FF2B5EF4-FFF2-40B4-BE49-F238E27FC236}">
                <a16:creationId xmlns:a16="http://schemas.microsoft.com/office/drawing/2014/main" id="{CD77CDDA-FF3E-4FE6-811D-F643DBC962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2186388"/>
              </p:ext>
            </p:extLst>
          </p:nvPr>
        </p:nvGraphicFramePr>
        <p:xfrm>
          <a:off x="942680" y="4310676"/>
          <a:ext cx="6890994" cy="2064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5B4E71B8-A862-4F82-9BF3-B20DBACAE2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5976686"/>
              </p:ext>
            </p:extLst>
          </p:nvPr>
        </p:nvGraphicFramePr>
        <p:xfrm>
          <a:off x="1405899" y="1092473"/>
          <a:ext cx="5342301" cy="295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51325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CC88-DCA3-4945-8361-83E94A81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Relación ingresos-gastos</a:t>
            </a:r>
          </a:p>
        </p:txBody>
      </p:sp>
      <p:sp>
        <p:nvSpPr>
          <p:cNvPr id="3" name="Marcador de número de diapositiva 3">
            <a:extLst>
              <a:ext uri="{FF2B5EF4-FFF2-40B4-BE49-F238E27FC236}">
                <a16:creationId xmlns:a16="http://schemas.microsoft.com/office/drawing/2014/main" id="{AAC6E7A1-F330-418F-97A8-DE9B96A9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B13E8-6C7A-4E52-91EE-54F9EE277B11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0044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E9809D6-F3F0-4FEE-B0FF-98FE01420CDF}"/>
              </a:ext>
            </a:extLst>
          </p:cNvPr>
          <p:cNvSpPr/>
          <p:nvPr/>
        </p:nvSpPr>
        <p:spPr>
          <a:xfrm>
            <a:off x="3923927" y="6093296"/>
            <a:ext cx="5076567" cy="261610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Y, con estos ingresos, ¿tiene dificultades para llegar a fin de mes? N=1.788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518915A-050A-483E-B5AC-AD2CA73ADF6E}"/>
              </a:ext>
            </a:extLst>
          </p:cNvPr>
          <p:cNvSpPr/>
          <p:nvPr/>
        </p:nvSpPr>
        <p:spPr>
          <a:xfrm>
            <a:off x="166777" y="6094275"/>
            <a:ext cx="3613136" cy="430887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¿Nos podría decir cuál en el nivel de ingresos de su hogar al mes? N=1.788</a:t>
            </a:r>
          </a:p>
        </p:txBody>
      </p:sp>
      <p:graphicFrame>
        <p:nvGraphicFramePr>
          <p:cNvPr id="9" name="13 Gráfico">
            <a:extLst>
              <a:ext uri="{FF2B5EF4-FFF2-40B4-BE49-F238E27FC236}">
                <a16:creationId xmlns:a16="http://schemas.microsoft.com/office/drawing/2014/main" id="{B86EDED8-44CB-4AA7-A429-CE2135D5B2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683183"/>
              </p:ext>
            </p:extLst>
          </p:nvPr>
        </p:nvGraphicFramePr>
        <p:xfrm>
          <a:off x="4532625" y="660491"/>
          <a:ext cx="4904347" cy="5307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13 Gráfico">
            <a:extLst>
              <a:ext uri="{FF2B5EF4-FFF2-40B4-BE49-F238E27FC236}">
                <a16:creationId xmlns:a16="http://schemas.microsoft.com/office/drawing/2014/main" id="{286A5063-B742-41EA-A161-BC46D85835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458183"/>
              </p:ext>
            </p:extLst>
          </p:nvPr>
        </p:nvGraphicFramePr>
        <p:xfrm>
          <a:off x="171710" y="620689"/>
          <a:ext cx="4904346" cy="5307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90565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CC88-DCA3-4945-8361-83E94A81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Régimen de tenencia de la vivienda</a:t>
            </a:r>
          </a:p>
        </p:txBody>
      </p:sp>
      <p:sp>
        <p:nvSpPr>
          <p:cNvPr id="3" name="Marcador de número de diapositiva 3">
            <a:extLst>
              <a:ext uri="{FF2B5EF4-FFF2-40B4-BE49-F238E27FC236}">
                <a16:creationId xmlns:a16="http://schemas.microsoft.com/office/drawing/2014/main" id="{AAC6E7A1-F330-418F-97A8-DE9B96A9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B13E8-6C7A-4E52-91EE-54F9EE277B11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0044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E9809D6-F3F0-4FEE-B0FF-98FE01420CDF}"/>
              </a:ext>
            </a:extLst>
          </p:cNvPr>
          <p:cNvSpPr/>
          <p:nvPr/>
        </p:nvSpPr>
        <p:spPr>
          <a:xfrm>
            <a:off x="143509" y="6093296"/>
            <a:ext cx="8856986" cy="430887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Régimen de tenencia de la vivienda: N=1.788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Y, ¿cuántos metros cuadrados tiene su vivienda? N=1.788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9CD6594-B2AE-4CEB-874D-56FA5037A06D}"/>
              </a:ext>
            </a:extLst>
          </p:cNvPr>
          <p:cNvGraphicFramePr/>
          <p:nvPr/>
        </p:nvGraphicFramePr>
        <p:xfrm>
          <a:off x="642947" y="1080209"/>
          <a:ext cx="7878642" cy="2570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0EDD1985-1273-40E4-9198-D19BDBBBE7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5721672"/>
              </p:ext>
            </p:extLst>
          </p:nvPr>
        </p:nvGraphicFramePr>
        <p:xfrm>
          <a:off x="610966" y="3650890"/>
          <a:ext cx="8137498" cy="236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ángulo 12">
            <a:extLst>
              <a:ext uri="{FF2B5EF4-FFF2-40B4-BE49-F238E27FC236}">
                <a16:creationId xmlns:a16="http://schemas.microsoft.com/office/drawing/2014/main" id="{30080107-A959-4B91-A68A-A6652653995C}"/>
              </a:ext>
            </a:extLst>
          </p:cNvPr>
          <p:cNvSpPr/>
          <p:nvPr/>
        </p:nvSpPr>
        <p:spPr>
          <a:xfrm>
            <a:off x="5886370" y="3907415"/>
            <a:ext cx="2862094" cy="523220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Media del tamaño de la vivienda: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125,7 m2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9659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47"/>
          <a:stretch/>
        </p:blipFill>
        <p:spPr bwMode="auto">
          <a:xfrm>
            <a:off x="435795" y="6456150"/>
            <a:ext cx="1440000" cy="15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95" y="6093155"/>
            <a:ext cx="1440000" cy="334149"/>
          </a:xfrm>
          <a:prstGeom prst="rect">
            <a:avLst/>
          </a:prstGeom>
        </p:spPr>
      </p:pic>
      <p:sp>
        <p:nvSpPr>
          <p:cNvPr id="35" name="34 Rectángulo"/>
          <p:cNvSpPr/>
          <p:nvPr/>
        </p:nvSpPr>
        <p:spPr>
          <a:xfrm>
            <a:off x="79024" y="6628432"/>
            <a:ext cx="559769" cy="173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25" b="0" i="0" u="none" strike="noStrike" kern="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2021 GAD3</a:t>
            </a:r>
          </a:p>
        </p:txBody>
      </p:sp>
      <p:sp>
        <p:nvSpPr>
          <p:cNvPr id="11" name="Rectángulo 13"/>
          <p:cNvSpPr/>
          <p:nvPr/>
        </p:nvSpPr>
        <p:spPr>
          <a:xfrm>
            <a:off x="1763714" y="2286462"/>
            <a:ext cx="5400599" cy="351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Presentación de resultados</a:t>
            </a:r>
          </a:p>
        </p:txBody>
      </p:sp>
      <p:pic>
        <p:nvPicPr>
          <p:cNvPr id="1026" name="Imagen 1">
            <a:extLst>
              <a:ext uri="{FF2B5EF4-FFF2-40B4-BE49-F238E27FC236}">
                <a16:creationId xmlns:a16="http://schemas.microsoft.com/office/drawing/2014/main" id="{C08B1107-D967-48B6-8A39-AF5577785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822" y="5934055"/>
            <a:ext cx="1800000" cy="65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2033C03-8AAE-4D79-BF44-E6195527EC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2" y="2833511"/>
            <a:ext cx="2821481" cy="194168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9BDC44F-F8FA-4D70-A855-693D023C5586}"/>
              </a:ext>
            </a:extLst>
          </p:cNvPr>
          <p:cNvSpPr txBox="1"/>
          <p:nvPr/>
        </p:nvSpPr>
        <p:spPr>
          <a:xfrm>
            <a:off x="1907822" y="1840089"/>
            <a:ext cx="540737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500" b="1" dirty="0">
                <a:solidFill>
                  <a:srgbClr val="002060"/>
                </a:solidFill>
                <a:latin typeface="Calibri"/>
              </a:rPr>
              <a:t>Muchas gracias</a:t>
            </a:r>
            <a:endParaRPr kumimoji="0" lang="es-ES" sz="5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134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Rectángulo"/>
          <p:cNvSpPr/>
          <p:nvPr/>
        </p:nvSpPr>
        <p:spPr>
          <a:xfrm>
            <a:off x="8455379" y="6571988"/>
            <a:ext cx="559769" cy="173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25" b="0" i="0" u="none" strike="noStrike" kern="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2021 GAD3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2731911"/>
            <a:ext cx="9144000" cy="1444977"/>
          </a:xfrm>
          <a:prstGeom prst="rect">
            <a:avLst/>
          </a:prstGeom>
          <a:solidFill>
            <a:srgbClr val="07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Impacto emocional de la pandemia en las familias </a:t>
            </a:r>
          </a:p>
        </p:txBody>
      </p:sp>
    </p:spTree>
    <p:extLst>
      <p:ext uri="{BB962C8B-B14F-4D97-AF65-F5344CB8AC3E}">
        <p14:creationId xmlns:p14="http://schemas.microsoft.com/office/powerpoint/2010/main" val="3647747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3D7182EE-D54E-4A23-8DE9-B2CDA0BFD782}"/>
              </a:ext>
            </a:extLst>
          </p:cNvPr>
          <p:cNvSpPr/>
          <p:nvPr/>
        </p:nvSpPr>
        <p:spPr>
          <a:xfrm>
            <a:off x="4703976" y="1706756"/>
            <a:ext cx="4306786" cy="4307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9B2CC88-DCA3-4945-8361-83E94A81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Impacto emocional de la pandemia</a:t>
            </a:r>
          </a:p>
        </p:txBody>
      </p:sp>
      <p:sp>
        <p:nvSpPr>
          <p:cNvPr id="3" name="Marcador de número de diapositiva 3">
            <a:extLst>
              <a:ext uri="{FF2B5EF4-FFF2-40B4-BE49-F238E27FC236}">
                <a16:creationId xmlns:a16="http://schemas.microsoft.com/office/drawing/2014/main" id="{AAC6E7A1-F330-418F-97A8-DE9B96A9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B13E8-6C7A-4E52-91EE-54F9EE277B11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0044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E9809D6-F3F0-4FEE-B0FF-98FE01420CDF}"/>
              </a:ext>
            </a:extLst>
          </p:cNvPr>
          <p:cNvSpPr/>
          <p:nvPr/>
        </p:nvSpPr>
        <p:spPr>
          <a:xfrm>
            <a:off x="143509" y="6093296"/>
            <a:ext cx="3816424" cy="261610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¿Cómo le ha influido la pandemia a nivel emocional? N=1.788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53E5511A-864F-4B2A-9CAE-753E5B08BE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3481156"/>
              </p:ext>
            </p:extLst>
          </p:nvPr>
        </p:nvGraphicFramePr>
        <p:xfrm>
          <a:off x="236406" y="1890610"/>
          <a:ext cx="4212468" cy="4202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6 Marcador de contenido">
            <a:extLst>
              <a:ext uri="{FF2B5EF4-FFF2-40B4-BE49-F238E27FC236}">
                <a16:creationId xmlns:a16="http://schemas.microsoft.com/office/drawing/2014/main" id="{CD366D64-925B-49C7-B1F3-DF8D48F2985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90720244"/>
              </p:ext>
            </p:extLst>
          </p:nvPr>
        </p:nvGraphicFramePr>
        <p:xfrm>
          <a:off x="4832160" y="1968365"/>
          <a:ext cx="4212468" cy="3961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41A644C2-38C4-47C2-96CF-D69CFE74FC76}"/>
              </a:ext>
            </a:extLst>
          </p:cNvPr>
          <p:cNvSpPr/>
          <p:nvPr/>
        </p:nvSpPr>
        <p:spPr>
          <a:xfrm>
            <a:off x="4211960" y="6094457"/>
            <a:ext cx="4536503" cy="261610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¿Qué factores cree que han influido a nivel emocional? N=1.344</a:t>
            </a:r>
          </a:p>
        </p:txBody>
      </p:sp>
      <p:sp>
        <p:nvSpPr>
          <p:cNvPr id="9" name="Rectángulo 12">
            <a:extLst>
              <a:ext uri="{FF2B5EF4-FFF2-40B4-BE49-F238E27FC236}">
                <a16:creationId xmlns:a16="http://schemas.microsoft.com/office/drawing/2014/main" id="{AFEE3457-E5B2-4BDB-A686-15A1B3F47954}"/>
              </a:ext>
            </a:extLst>
          </p:cNvPr>
          <p:cNvSpPr/>
          <p:nvPr/>
        </p:nvSpPr>
        <p:spPr>
          <a:xfrm>
            <a:off x="191911" y="716734"/>
            <a:ext cx="8466668" cy="769441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pandemia ha tenido un gran</a:t>
            </a:r>
            <a:r>
              <a:rPr lang="es-ES" sz="1100" dirty="0">
                <a:solidFill>
                  <a:srgbClr val="072C62"/>
                </a:solidFill>
                <a:latin typeface="Calibri"/>
              </a:rPr>
              <a:t> impacto emocional en los hogares de familia numerosa: a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penas el 22% de los entrevistados afirma no haber sufrido consecuencias emocionales. Un </a:t>
            </a: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40% de las familias afirma haberse sentido estresado por no poder conciliar la vida laboral con la familiar </a:t>
            </a:r>
            <a:r>
              <a:rPr lang="es-ES" sz="1100" dirty="0">
                <a:solidFill>
                  <a:srgbClr val="072C62"/>
                </a:solidFill>
                <a:latin typeface="Calibri"/>
              </a:rPr>
              <a:t>y </a:t>
            </a:r>
            <a:r>
              <a:rPr lang="es-ES" sz="1100" b="1" dirty="0">
                <a:solidFill>
                  <a:srgbClr val="072C62"/>
                </a:solidFill>
                <a:latin typeface="Calibri"/>
              </a:rPr>
              <a:t>más de la mitad (53,5%) </a:t>
            </a: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asegura que la cuestión que más le ha influido a nivel emocional ha sido “no poder atender correctamente las responsabilidades familiares y laborales”, 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 encima del miedo al contagio suyo o de un familiar o la reducción de ingresos. </a:t>
            </a:r>
          </a:p>
        </p:txBody>
      </p:sp>
      <p:sp>
        <p:nvSpPr>
          <p:cNvPr id="4" name="Cerrar llave 3">
            <a:extLst>
              <a:ext uri="{FF2B5EF4-FFF2-40B4-BE49-F238E27FC236}">
                <a16:creationId xmlns:a16="http://schemas.microsoft.com/office/drawing/2014/main" id="{E618FE7D-5C93-4403-8E75-A19E38773692}"/>
              </a:ext>
            </a:extLst>
          </p:cNvPr>
          <p:cNvSpPr/>
          <p:nvPr/>
        </p:nvSpPr>
        <p:spPr>
          <a:xfrm>
            <a:off x="4353536" y="1937046"/>
            <a:ext cx="436928" cy="2730646"/>
          </a:xfrm>
          <a:prstGeom prst="rightBrace">
            <a:avLst>
              <a:gd name="adj1" fmla="val 8333"/>
              <a:gd name="adj2" fmla="val 39330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BB7BA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135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CC88-DCA3-4945-8361-83E94A81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Impacto emocional de la pandemia</a:t>
            </a:r>
          </a:p>
        </p:txBody>
      </p:sp>
      <p:sp>
        <p:nvSpPr>
          <p:cNvPr id="3" name="Marcador de número de diapositiva 3">
            <a:extLst>
              <a:ext uri="{FF2B5EF4-FFF2-40B4-BE49-F238E27FC236}">
                <a16:creationId xmlns:a16="http://schemas.microsoft.com/office/drawing/2014/main" id="{AAC6E7A1-F330-418F-97A8-DE9B96A9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B13E8-6C7A-4E52-91EE-54F9EE277B11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0044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E9809D6-F3F0-4FEE-B0FF-98FE01420CDF}"/>
              </a:ext>
            </a:extLst>
          </p:cNvPr>
          <p:cNvSpPr/>
          <p:nvPr/>
        </p:nvSpPr>
        <p:spPr>
          <a:xfrm>
            <a:off x="143509" y="6093296"/>
            <a:ext cx="8856986" cy="261610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¿Cómo diría que se siente en este momento respecto a su familia y su situación laboral? N=1.788</a:t>
            </a:r>
          </a:p>
        </p:txBody>
      </p:sp>
      <p:graphicFrame>
        <p:nvGraphicFramePr>
          <p:cNvPr id="6" name="6 Marcador de contenido">
            <a:extLst>
              <a:ext uri="{FF2B5EF4-FFF2-40B4-BE49-F238E27FC236}">
                <a16:creationId xmlns:a16="http://schemas.microsoft.com/office/drawing/2014/main" id="{CD366D64-925B-49C7-B1F3-DF8D48F2985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72148832"/>
              </p:ext>
            </p:extLst>
          </p:nvPr>
        </p:nvGraphicFramePr>
        <p:xfrm>
          <a:off x="323527" y="1355825"/>
          <a:ext cx="8568952" cy="4572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ángulo 12">
            <a:extLst>
              <a:ext uri="{FF2B5EF4-FFF2-40B4-BE49-F238E27FC236}">
                <a16:creationId xmlns:a16="http://schemas.microsoft.com/office/drawing/2014/main" id="{AFEE3457-E5B2-4BDB-A686-15A1B3F47954}"/>
              </a:ext>
            </a:extLst>
          </p:cNvPr>
          <p:cNvSpPr/>
          <p:nvPr/>
        </p:nvSpPr>
        <p:spPr>
          <a:xfrm>
            <a:off x="153774" y="667253"/>
            <a:ext cx="8856988" cy="430887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sz="1100" dirty="0">
                <a:solidFill>
                  <a:srgbClr val="072C62"/>
                </a:solidFill>
              </a:rPr>
              <a:t>La pandemia ha dejado</a:t>
            </a:r>
            <a:r>
              <a:rPr lang="es-ES" sz="1100" b="1" dirty="0">
                <a:solidFill>
                  <a:srgbClr val="072C62"/>
                </a:solidFill>
              </a:rPr>
              <a:t> estrés </a:t>
            </a:r>
            <a:r>
              <a:rPr lang="es-ES" sz="1100" dirty="0">
                <a:solidFill>
                  <a:srgbClr val="072C62"/>
                </a:solidFill>
              </a:rPr>
              <a:t>en estos hogares</a:t>
            </a:r>
            <a:r>
              <a:rPr lang="es-ES" sz="1100" b="1" dirty="0">
                <a:solidFill>
                  <a:srgbClr val="072C62"/>
                </a:solidFill>
              </a:rPr>
              <a:t> en relación a su situación laboral y familiar,</a:t>
            </a:r>
            <a:r>
              <a:rPr lang="es-ES" sz="1100" dirty="0">
                <a:solidFill>
                  <a:srgbClr val="072C62"/>
                </a:solidFill>
              </a:rPr>
              <a:t> aunque el mismo porcentaje de familias destaca que han salido “</a:t>
            </a:r>
            <a:r>
              <a:rPr lang="es-ES" sz="1100" b="1" dirty="0">
                <a:solidFill>
                  <a:srgbClr val="072C62"/>
                </a:solidFill>
              </a:rPr>
              <a:t>fortalecidos gracias a la unión familiar”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Esta percepción es </a:t>
            </a: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mayor en las familias con más hijos 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(ver diapositiva siguiente)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3AD7DCD-A4FA-4DA6-A1C8-096BD9EB8764}"/>
              </a:ext>
            </a:extLst>
          </p:cNvPr>
          <p:cNvSpPr/>
          <p:nvPr/>
        </p:nvSpPr>
        <p:spPr>
          <a:xfrm>
            <a:off x="323529" y="1838227"/>
            <a:ext cx="8496944" cy="499620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3097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CC88-DCA3-4945-8361-83E94A81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Impacto emocional de la pandemia</a:t>
            </a:r>
          </a:p>
        </p:txBody>
      </p:sp>
      <p:sp>
        <p:nvSpPr>
          <p:cNvPr id="3" name="Marcador de número de diapositiva 3">
            <a:extLst>
              <a:ext uri="{FF2B5EF4-FFF2-40B4-BE49-F238E27FC236}">
                <a16:creationId xmlns:a16="http://schemas.microsoft.com/office/drawing/2014/main" id="{AAC6E7A1-F330-418F-97A8-DE9B96A9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B13E8-6C7A-4E52-91EE-54F9EE277B11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0044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E9809D6-F3F0-4FEE-B0FF-98FE01420CDF}"/>
              </a:ext>
            </a:extLst>
          </p:cNvPr>
          <p:cNvSpPr/>
          <p:nvPr/>
        </p:nvSpPr>
        <p:spPr>
          <a:xfrm>
            <a:off x="143509" y="6093296"/>
            <a:ext cx="8856986" cy="261610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¿Cómo diría que se siente en este momento respecto a su familia y su situación laboral? N=1.788</a:t>
            </a:r>
          </a:p>
        </p:txBody>
      </p:sp>
      <p:graphicFrame>
        <p:nvGraphicFramePr>
          <p:cNvPr id="7" name="6 Marcador de contenido">
            <a:extLst>
              <a:ext uri="{FF2B5EF4-FFF2-40B4-BE49-F238E27FC236}">
                <a16:creationId xmlns:a16="http://schemas.microsoft.com/office/drawing/2014/main" id="{ABD99EE5-828C-40FA-988D-E207F89015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5872935"/>
              </p:ext>
            </p:extLst>
          </p:nvPr>
        </p:nvGraphicFramePr>
        <p:xfrm>
          <a:off x="241253" y="914400"/>
          <a:ext cx="8759242" cy="5013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E3B6A66-5403-4F50-928A-C511A6178E8C}"/>
              </a:ext>
            </a:extLst>
          </p:cNvPr>
          <p:cNvSpPr/>
          <p:nvPr/>
        </p:nvSpPr>
        <p:spPr>
          <a:xfrm>
            <a:off x="7501631" y="727428"/>
            <a:ext cx="1498864" cy="5300510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359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CC88-DCA3-4945-8361-83E94A81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Impacto emocional de la pandemia</a:t>
            </a:r>
          </a:p>
        </p:txBody>
      </p:sp>
      <p:sp>
        <p:nvSpPr>
          <p:cNvPr id="3" name="Marcador de número de diapositiva 3">
            <a:extLst>
              <a:ext uri="{FF2B5EF4-FFF2-40B4-BE49-F238E27FC236}">
                <a16:creationId xmlns:a16="http://schemas.microsoft.com/office/drawing/2014/main" id="{AAC6E7A1-F330-418F-97A8-DE9B96A9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B13E8-6C7A-4E52-91EE-54F9EE277B11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4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1" i="0" u="none" strike="noStrike" kern="1200" cap="none" spc="0" normalizeH="0" baseline="0" noProof="0">
              <a:ln>
                <a:noFill/>
              </a:ln>
              <a:solidFill>
                <a:srgbClr val="0044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E9809D6-F3F0-4FEE-B0FF-98FE01420CDF}"/>
              </a:ext>
            </a:extLst>
          </p:cNvPr>
          <p:cNvSpPr/>
          <p:nvPr/>
        </p:nvSpPr>
        <p:spPr>
          <a:xfrm>
            <a:off x="143509" y="6093296"/>
            <a:ext cx="8856986" cy="261610"/>
          </a:xfrm>
          <a:prstGeom prst="rect">
            <a:avLst/>
          </a:prstGeom>
          <a:ln>
            <a:solidFill>
              <a:srgbClr val="072C6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¿Cómo diría que se siente en este momento respecto a su familia y su situación laboral? N=1.788</a:t>
            </a:r>
          </a:p>
        </p:txBody>
      </p:sp>
      <p:graphicFrame>
        <p:nvGraphicFramePr>
          <p:cNvPr id="7" name="6 Marcador de contenido">
            <a:extLst>
              <a:ext uri="{FF2B5EF4-FFF2-40B4-BE49-F238E27FC236}">
                <a16:creationId xmlns:a16="http://schemas.microsoft.com/office/drawing/2014/main" id="{ABD99EE5-828C-40FA-988D-E207F89015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782867"/>
              </p:ext>
            </p:extLst>
          </p:nvPr>
        </p:nvGraphicFramePr>
        <p:xfrm>
          <a:off x="241253" y="914400"/>
          <a:ext cx="8759242" cy="5013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41052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2405</Words>
  <Application>Microsoft Office PowerPoint</Application>
  <PresentationFormat>Presentación en pantalla (4:3)</PresentationFormat>
  <Paragraphs>268</Paragraphs>
  <Slides>42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42</vt:i4>
      </vt:variant>
    </vt:vector>
  </HeadingPairs>
  <TitlesOfParts>
    <vt:vector size="46" baseType="lpstr">
      <vt:lpstr>Arial</vt:lpstr>
      <vt:lpstr>Calibri</vt:lpstr>
      <vt:lpstr>Tema de Office</vt:lpstr>
      <vt:lpstr>Diseño personalizado</vt:lpstr>
      <vt:lpstr>Presentación de PowerPoint</vt:lpstr>
      <vt:lpstr>Ficha técnica</vt:lpstr>
      <vt:lpstr>Distribución de la muestra </vt:lpstr>
      <vt:lpstr>Distribución de la muestra </vt:lpstr>
      <vt:lpstr>Presentación de PowerPoint</vt:lpstr>
      <vt:lpstr>Impacto emocional de la pandemia</vt:lpstr>
      <vt:lpstr>Impacto emocional de la pandemia</vt:lpstr>
      <vt:lpstr>Impacto emocional de la pandemia</vt:lpstr>
      <vt:lpstr>Impacto emocional de la pandemia</vt:lpstr>
      <vt:lpstr>Efecto de la pandemia sobre las relaciones familiares</vt:lpstr>
      <vt:lpstr>Efecto de la pandemia sobre las relaciones familiares</vt:lpstr>
      <vt:lpstr>Efecto de la pandemia sobre las relaciones familiares</vt:lpstr>
      <vt:lpstr>Efecto de la pandemia sobre las relaciones familiares</vt:lpstr>
      <vt:lpstr>Efecto de la pandemia sobre las relaciones familiares</vt:lpstr>
      <vt:lpstr>Presentación de PowerPoint</vt:lpstr>
      <vt:lpstr>Impacto de la crisis a nivel laboral y económico</vt:lpstr>
      <vt:lpstr>Impacto de la crisis a nivel laboral y económico</vt:lpstr>
      <vt:lpstr>Impacto de la crisis en lo laboral. Teletrabajo</vt:lpstr>
      <vt:lpstr>Impacto de la crisis en lo laboral. Teletrabajo</vt:lpstr>
      <vt:lpstr>Presentación de PowerPoint</vt:lpstr>
      <vt:lpstr>Medidas valoradas por las familias para conciliar</vt:lpstr>
      <vt:lpstr>Medidas más valoradas por las familias para conciliar</vt:lpstr>
      <vt:lpstr>Apoyo al trabajo y cuidado de hijos no remunerado</vt:lpstr>
      <vt:lpstr>Presentación de PowerPoint</vt:lpstr>
      <vt:lpstr>Ayudas para compensar el gasto en el consumo</vt:lpstr>
      <vt:lpstr>Ayudas para compensar el gasto en el consumo</vt:lpstr>
      <vt:lpstr>Medidas para facilitar el acceso a la vivienda</vt:lpstr>
      <vt:lpstr>Medidas para facilitar el acceso a la vivienda</vt:lpstr>
      <vt:lpstr>Medidas en relación con las pensiones</vt:lpstr>
      <vt:lpstr>Medidas en relación con las pensiones</vt:lpstr>
      <vt:lpstr>Medidas en relación con las pensiones</vt:lpstr>
      <vt:lpstr>Presentación de PowerPoint</vt:lpstr>
      <vt:lpstr>Perfil de las familias numerosas. Hijos</vt:lpstr>
      <vt:lpstr>Perfil de las familias numerosas. Parto múltiple y discapacidad</vt:lpstr>
      <vt:lpstr>Requisitos para ser considerado familia numerosa</vt:lpstr>
      <vt:lpstr>Perfil de las familias numerosas. Edades</vt:lpstr>
      <vt:lpstr>Formación de los padres</vt:lpstr>
      <vt:lpstr>Situación laboral de los padres y madres</vt:lpstr>
      <vt:lpstr>Relación ingresos-gastos</vt:lpstr>
      <vt:lpstr>Relación ingresos-gastos</vt:lpstr>
      <vt:lpstr>Régimen de tenencia de la vivienda</vt:lpstr>
      <vt:lpstr>Presentación de PowerPoint</vt:lpstr>
    </vt:vector>
  </TitlesOfParts>
  <Company>Gad3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Sara Morais</dc:creator>
  <cp:lastModifiedBy>Elena Fernández - FEDMA</cp:lastModifiedBy>
  <cp:revision>10</cp:revision>
  <cp:lastPrinted>2021-09-22T08:09:12Z</cp:lastPrinted>
  <dcterms:created xsi:type="dcterms:W3CDTF">2012-02-02T12:06:40Z</dcterms:created>
  <dcterms:modified xsi:type="dcterms:W3CDTF">2021-09-23T08:57:39Z</dcterms:modified>
</cp:coreProperties>
</file>